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3"/>
  </p:notesMasterIdLst>
  <p:handoutMasterIdLst>
    <p:handoutMasterId r:id="rId34"/>
  </p:handoutMasterIdLst>
  <p:sldIdLst>
    <p:sldId id="289" r:id="rId5"/>
    <p:sldId id="290" r:id="rId6"/>
    <p:sldId id="283" r:id="rId7"/>
    <p:sldId id="291" r:id="rId8"/>
    <p:sldId id="293" r:id="rId9"/>
    <p:sldId id="292" r:id="rId10"/>
    <p:sldId id="294" r:id="rId11"/>
    <p:sldId id="317" r:id="rId12"/>
    <p:sldId id="296" r:id="rId13"/>
    <p:sldId id="297" r:id="rId14"/>
    <p:sldId id="295" r:id="rId15"/>
    <p:sldId id="298" r:id="rId16"/>
    <p:sldId id="299" r:id="rId17"/>
    <p:sldId id="300" r:id="rId18"/>
    <p:sldId id="301" r:id="rId19"/>
    <p:sldId id="302" r:id="rId20"/>
    <p:sldId id="315" r:id="rId21"/>
    <p:sldId id="304" r:id="rId22"/>
    <p:sldId id="316" r:id="rId23"/>
    <p:sldId id="306" r:id="rId24"/>
    <p:sldId id="307" r:id="rId25"/>
    <p:sldId id="308" r:id="rId26"/>
    <p:sldId id="309" r:id="rId27"/>
    <p:sldId id="310" r:id="rId28"/>
    <p:sldId id="311" r:id="rId29"/>
    <p:sldId id="312" r:id="rId30"/>
    <p:sldId id="314" r:id="rId31"/>
    <p:sldId id="313" r:id="rId3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2" pos="438" userDrawn="1">
          <p15:clr>
            <a:srgbClr val="A4A3A4"/>
          </p15:clr>
        </p15:guide>
        <p15:guide id="3" pos="688" userDrawn="1">
          <p15:clr>
            <a:srgbClr val="A4A3A4"/>
          </p15:clr>
        </p15:guide>
        <p15:guide id="4" pos="3840" userDrawn="1">
          <p15:clr>
            <a:srgbClr val="A4A3A4"/>
          </p15:clr>
        </p15:guide>
        <p15:guide id="5" orient="horz" pos="109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7C"/>
    <a:srgbClr val="DDDC00"/>
    <a:srgbClr val="009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248DED-91D0-42B8-8564-8D54507BFEF6}" v="1" dt="2025-10-09T11:54:29.62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71" autoAdjust="0"/>
    <p:restoredTop sz="94658"/>
  </p:normalViewPr>
  <p:slideViewPr>
    <p:cSldViewPr snapToGrid="0" showGuides="1">
      <p:cViewPr varScale="1">
        <p:scale>
          <a:sx n="105" d="100"/>
          <a:sy n="105" d="100"/>
        </p:scale>
        <p:origin x="630" y="96"/>
      </p:cViewPr>
      <p:guideLst>
        <p:guide pos="438"/>
        <p:guide pos="688"/>
        <p:guide pos="3840"/>
        <p:guide orient="horz" pos="1094"/>
      </p:guideLst>
    </p:cSldViewPr>
  </p:slideViewPr>
  <p:notesTextViewPr>
    <p:cViewPr>
      <p:scale>
        <a:sx n="1" d="1"/>
        <a:sy n="1" d="1"/>
      </p:scale>
      <p:origin x="0" y="0"/>
    </p:cViewPr>
  </p:notesTextViewPr>
  <p:sorterViewPr>
    <p:cViewPr>
      <p:scale>
        <a:sx n="80" d="100"/>
        <a:sy n="80" d="100"/>
      </p:scale>
      <p:origin x="0" y="0"/>
    </p:cViewPr>
  </p:sorterViewPr>
  <p:notesViewPr>
    <p:cSldViewPr snapToGrid="0" showGuides="1">
      <p:cViewPr varScale="1">
        <p:scale>
          <a:sx n="96" d="100"/>
          <a:sy n="96" d="100"/>
        </p:scale>
        <p:origin x="3120"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lein, Angela" userId="e315e732-25a6-4aae-99f4-87e925f9a072" providerId="ADAL" clId="{F4248DED-91D0-42B8-8564-8D54507BFEF6}"/>
    <pc:docChg chg="undo custSel modSld">
      <pc:chgData name="Klein, Angela" userId="e315e732-25a6-4aae-99f4-87e925f9a072" providerId="ADAL" clId="{F4248DED-91D0-42B8-8564-8D54507BFEF6}" dt="2025-10-09T11:41:14.725" v="284" actId="20577"/>
      <pc:docMkLst>
        <pc:docMk/>
      </pc:docMkLst>
      <pc:sldChg chg="modNotesTx">
        <pc:chgData name="Klein, Angela" userId="e315e732-25a6-4aae-99f4-87e925f9a072" providerId="ADAL" clId="{F4248DED-91D0-42B8-8564-8D54507BFEF6}" dt="2025-10-09T11:28:19.520" v="59" actId="20577"/>
        <pc:sldMkLst>
          <pc:docMk/>
          <pc:sldMk cId="3263124515" sldId="290"/>
        </pc:sldMkLst>
      </pc:sldChg>
      <pc:sldChg chg="modSp mod">
        <pc:chgData name="Klein, Angela" userId="e315e732-25a6-4aae-99f4-87e925f9a072" providerId="ADAL" clId="{F4248DED-91D0-42B8-8564-8D54507BFEF6}" dt="2025-10-09T11:31:05.796" v="277" actId="20577"/>
        <pc:sldMkLst>
          <pc:docMk/>
          <pc:sldMk cId="2939092796" sldId="292"/>
        </pc:sldMkLst>
        <pc:spChg chg="mod">
          <ac:chgData name="Klein, Angela" userId="e315e732-25a6-4aae-99f4-87e925f9a072" providerId="ADAL" clId="{F4248DED-91D0-42B8-8564-8D54507BFEF6}" dt="2025-10-09T11:31:05.796" v="277" actId="20577"/>
          <ac:spMkLst>
            <pc:docMk/>
            <pc:sldMk cId="2939092796" sldId="292"/>
            <ac:spMk id="5" creationId="{3F2FBD1B-533A-410C-2441-6166B97676D4}"/>
          </ac:spMkLst>
        </pc:spChg>
      </pc:sldChg>
      <pc:sldChg chg="modNotesTx">
        <pc:chgData name="Klein, Angela" userId="e315e732-25a6-4aae-99f4-87e925f9a072" providerId="ADAL" clId="{F4248DED-91D0-42B8-8564-8D54507BFEF6}" dt="2025-10-09T11:30:40.857" v="270" actId="20577"/>
        <pc:sldMkLst>
          <pc:docMk/>
          <pc:sldMk cId="356825604" sldId="293"/>
        </pc:sldMkLst>
      </pc:sldChg>
      <pc:sldChg chg="modSp mod">
        <pc:chgData name="Klein, Angela" userId="e315e732-25a6-4aae-99f4-87e925f9a072" providerId="ADAL" clId="{F4248DED-91D0-42B8-8564-8D54507BFEF6}" dt="2025-10-09T11:31:19.767" v="279" actId="20577"/>
        <pc:sldMkLst>
          <pc:docMk/>
          <pc:sldMk cId="1309406672" sldId="294"/>
        </pc:sldMkLst>
        <pc:spChg chg="mod">
          <ac:chgData name="Klein, Angela" userId="e315e732-25a6-4aae-99f4-87e925f9a072" providerId="ADAL" clId="{F4248DED-91D0-42B8-8564-8D54507BFEF6}" dt="2025-10-09T11:31:17.879" v="278" actId="20577"/>
          <ac:spMkLst>
            <pc:docMk/>
            <pc:sldMk cId="1309406672" sldId="294"/>
            <ac:spMk id="15" creationId="{13FAD0B4-980D-E69F-33A8-E3B1B1E1B50E}"/>
          </ac:spMkLst>
        </pc:spChg>
        <pc:spChg chg="mod">
          <ac:chgData name="Klein, Angela" userId="e315e732-25a6-4aae-99f4-87e925f9a072" providerId="ADAL" clId="{F4248DED-91D0-42B8-8564-8D54507BFEF6}" dt="2025-10-09T11:31:19.767" v="279" actId="20577"/>
          <ac:spMkLst>
            <pc:docMk/>
            <pc:sldMk cId="1309406672" sldId="294"/>
            <ac:spMk id="16" creationId="{8CE7BDF0-FDB4-6412-F596-061A06B59BD8}"/>
          </ac:spMkLst>
        </pc:spChg>
      </pc:sldChg>
      <pc:sldChg chg="modSp mod">
        <pc:chgData name="Klein, Angela" userId="e315e732-25a6-4aae-99f4-87e925f9a072" providerId="ADAL" clId="{F4248DED-91D0-42B8-8564-8D54507BFEF6}" dt="2025-10-09T11:33:53.529" v="283" actId="1076"/>
        <pc:sldMkLst>
          <pc:docMk/>
          <pc:sldMk cId="820966863" sldId="311"/>
        </pc:sldMkLst>
        <pc:spChg chg="mod">
          <ac:chgData name="Klein, Angela" userId="e315e732-25a6-4aae-99f4-87e925f9a072" providerId="ADAL" clId="{F4248DED-91D0-42B8-8564-8D54507BFEF6}" dt="2025-10-09T11:33:53.529" v="283" actId="1076"/>
          <ac:spMkLst>
            <pc:docMk/>
            <pc:sldMk cId="820966863" sldId="311"/>
            <ac:spMk id="3" creationId="{86C4D3B0-30CA-EE91-8E19-690033EAB1A4}"/>
          </ac:spMkLst>
        </pc:spChg>
      </pc:sldChg>
      <pc:sldChg chg="modSp mod">
        <pc:chgData name="Klein, Angela" userId="e315e732-25a6-4aae-99f4-87e925f9a072" providerId="ADAL" clId="{F4248DED-91D0-42B8-8564-8D54507BFEF6}" dt="2025-10-09T11:41:14.725" v="284" actId="20577"/>
        <pc:sldMkLst>
          <pc:docMk/>
          <pc:sldMk cId="2471740466" sldId="313"/>
        </pc:sldMkLst>
        <pc:spChg chg="mod">
          <ac:chgData name="Klein, Angela" userId="e315e732-25a6-4aae-99f4-87e925f9a072" providerId="ADAL" clId="{F4248DED-91D0-42B8-8564-8D54507BFEF6}" dt="2025-10-09T11:41:14.725" v="284" actId="20577"/>
          <ac:spMkLst>
            <pc:docMk/>
            <pc:sldMk cId="2471740466" sldId="313"/>
            <ac:spMk id="2" creationId="{A50060ED-D75D-E8D9-DBC2-9434992047E8}"/>
          </ac:spMkLst>
        </pc:spChg>
      </pc:sldChg>
      <pc:sldChg chg="modSp mod">
        <pc:chgData name="Klein, Angela" userId="e315e732-25a6-4aae-99f4-87e925f9a072" providerId="ADAL" clId="{F4248DED-91D0-42B8-8564-8D54507BFEF6}" dt="2025-10-09T11:31:27.445" v="281" actId="20577"/>
        <pc:sldMkLst>
          <pc:docMk/>
          <pc:sldMk cId="816688242" sldId="317"/>
        </pc:sldMkLst>
        <pc:spChg chg="mod">
          <ac:chgData name="Klein, Angela" userId="e315e732-25a6-4aae-99f4-87e925f9a072" providerId="ADAL" clId="{F4248DED-91D0-42B8-8564-8D54507BFEF6}" dt="2025-10-09T11:31:25.978" v="280" actId="20577"/>
          <ac:spMkLst>
            <pc:docMk/>
            <pc:sldMk cId="816688242" sldId="317"/>
            <ac:spMk id="15" creationId="{13FAD0B4-980D-E69F-33A8-E3B1B1E1B50E}"/>
          </ac:spMkLst>
        </pc:spChg>
        <pc:spChg chg="mod">
          <ac:chgData name="Klein, Angela" userId="e315e732-25a6-4aae-99f4-87e925f9a072" providerId="ADAL" clId="{F4248DED-91D0-42B8-8564-8D54507BFEF6}" dt="2025-10-09T11:31:27.445" v="281" actId="20577"/>
          <ac:spMkLst>
            <pc:docMk/>
            <pc:sldMk cId="816688242" sldId="317"/>
            <ac:spMk id="16" creationId="{8CE7BDF0-FDB4-6412-F596-061A06B59BD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A6F1D3D-4A6B-2161-BE99-E0AE127156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a:extLst>
              <a:ext uri="{FF2B5EF4-FFF2-40B4-BE49-F238E27FC236}">
                <a16:creationId xmlns:a16="http://schemas.microsoft.com/office/drawing/2014/main" id="{49D544E1-96D0-DD67-69F8-958A24AFF34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70343A-6116-2045-9C85-424B0CC0EC7D}" type="datetimeFigureOut">
              <a:rPr lang="de-DE" smtClean="0"/>
              <a:t>09.10.2025</a:t>
            </a:fld>
            <a:endParaRPr lang="de-DE" dirty="0"/>
          </a:p>
        </p:txBody>
      </p:sp>
      <p:sp>
        <p:nvSpPr>
          <p:cNvPr id="4" name="Fußzeilenplatzhalter 3">
            <a:extLst>
              <a:ext uri="{FF2B5EF4-FFF2-40B4-BE49-F238E27FC236}">
                <a16:creationId xmlns:a16="http://schemas.microsoft.com/office/drawing/2014/main" id="{F5E90C77-F93F-6D15-73B3-37B391BC72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a:extLst>
              <a:ext uri="{FF2B5EF4-FFF2-40B4-BE49-F238E27FC236}">
                <a16:creationId xmlns:a16="http://schemas.microsoft.com/office/drawing/2014/main" id="{AD7D22DB-AEA5-5E1C-9784-45EB10BCA9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235705-EE74-BF4F-9CBF-1FE4F7D9F1CA}" type="slidenum">
              <a:rPr lang="de-DE" smtClean="0"/>
              <a:t>‹Nr.›</a:t>
            </a:fld>
            <a:endParaRPr lang="de-DE" dirty="0"/>
          </a:p>
        </p:txBody>
      </p:sp>
    </p:spTree>
    <p:extLst>
      <p:ext uri="{BB962C8B-B14F-4D97-AF65-F5344CB8AC3E}">
        <p14:creationId xmlns:p14="http://schemas.microsoft.com/office/powerpoint/2010/main" val="249071766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4" name="Shape 114"/>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5" name="Shape 11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899133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Wenn die Lerngruppe sich bereits kennt und das Modul von der eigenen Lehrkraft durchgeführt wird, kann der Punkt „Kennenlernen“ natürlich entfallen und von der Folie entfernt werden. Gleiches gilt für Folie 6.</a:t>
            </a:r>
          </a:p>
        </p:txBody>
      </p:sp>
    </p:spTree>
    <p:extLst>
      <p:ext uri="{BB962C8B-B14F-4D97-AF65-F5344CB8AC3E}">
        <p14:creationId xmlns:p14="http://schemas.microsoft.com/office/powerpoint/2010/main" val="42421301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elfolie">
    <p:spTree>
      <p:nvGrpSpPr>
        <p:cNvPr id="1" name=""/>
        <p:cNvGrpSpPr/>
        <p:nvPr/>
      </p:nvGrpSpPr>
      <p:grpSpPr>
        <a:xfrm>
          <a:off x="0" y="0"/>
          <a:ext cx="0" cy="0"/>
          <a:chOff x="0" y="0"/>
          <a:chExt cx="0" cy="0"/>
        </a:xfrm>
      </p:grpSpPr>
      <p:sp>
        <p:nvSpPr>
          <p:cNvPr id="15" name="Titelmasterformat durch klicken bearbeiten"/>
          <p:cNvSpPr txBox="1">
            <a:spLocks noGrp="1"/>
          </p:cNvSpPr>
          <p:nvPr>
            <p:ph type="title" hasCustomPrompt="1"/>
          </p:nvPr>
        </p:nvSpPr>
        <p:spPr>
          <a:xfrm>
            <a:off x="695325" y="1268759"/>
            <a:ext cx="10513169" cy="1980546"/>
          </a:xfrm>
          <a:prstGeom prst="rect">
            <a:avLst/>
          </a:prstGeom>
        </p:spPr>
        <p:txBody>
          <a:bodyPr/>
          <a:lstStyle>
            <a:lvl1pPr>
              <a:defRPr sz="6000" b="1" i="0" u="none">
                <a:uFill>
                  <a:solidFill>
                    <a:srgbClr val="FF0000"/>
                  </a:solidFill>
                </a:uFill>
                <a:latin typeface="Rockwell" panose="02060603020205020403" pitchFamily="18" charset="77"/>
              </a:defRPr>
            </a:lvl1pPr>
          </a:lstStyle>
          <a:p>
            <a:r>
              <a:rPr dirty="0" err="1"/>
              <a:t>Titelmasterformat</a:t>
            </a:r>
            <a:r>
              <a:rPr dirty="0"/>
              <a:t> </a:t>
            </a:r>
            <a:r>
              <a:rPr dirty="0" err="1"/>
              <a:t>durch</a:t>
            </a:r>
            <a:r>
              <a:rPr dirty="0"/>
              <a:t> </a:t>
            </a:r>
            <a:r>
              <a:rPr dirty="0" err="1"/>
              <a:t>klicken</a:t>
            </a:r>
            <a:r>
              <a:rPr dirty="0"/>
              <a:t> </a:t>
            </a:r>
            <a:r>
              <a:rPr dirty="0" err="1"/>
              <a:t>bearbeiten</a:t>
            </a:r>
            <a:endParaRPr dirty="0"/>
          </a:p>
        </p:txBody>
      </p:sp>
      <p:pic>
        <p:nvPicPr>
          <p:cNvPr id="17" name="Grafik 9" descr="Grafik 9"/>
          <p:cNvPicPr>
            <a:picLocks noChangeAspect="1"/>
          </p:cNvPicPr>
          <p:nvPr/>
        </p:nvPicPr>
        <p:blipFill>
          <a:blip r:embed="rId2"/>
          <a:stretch>
            <a:fillRect/>
          </a:stretch>
        </p:blipFill>
        <p:spPr>
          <a:xfrm>
            <a:off x="10560495" y="441014"/>
            <a:ext cx="1275461" cy="1619834"/>
          </a:xfrm>
          <a:prstGeom prst="rect">
            <a:avLst/>
          </a:prstGeom>
          <a:ln w="12700">
            <a:miter lim="400000"/>
          </a:ln>
        </p:spPr>
      </p:pic>
      <p:sp>
        <p:nvSpPr>
          <p:cNvPr id="18" name="Rechteck 12"/>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pic>
        <p:nvPicPr>
          <p:cNvPr id="2" name="LOGO - LMZ BW.png" descr="LOGO - LMZ BW.png">
            <a:extLst>
              <a:ext uri="{FF2B5EF4-FFF2-40B4-BE49-F238E27FC236}">
                <a16:creationId xmlns:a16="http://schemas.microsoft.com/office/drawing/2014/main" id="{7EC7641F-5C95-8A80-8EDE-EA9ED78A95B3}"/>
              </a:ext>
            </a:extLst>
          </p:cNvPr>
          <p:cNvPicPr>
            <a:picLocks noChangeAspect="1"/>
          </p:cNvPicPr>
          <p:nvPr userDrawn="1"/>
        </p:nvPicPr>
        <p:blipFill>
          <a:blip r:embed="rId3"/>
          <a:stretch>
            <a:fillRect/>
          </a:stretch>
        </p:blipFill>
        <p:spPr>
          <a:xfrm>
            <a:off x="4593355" y="5954250"/>
            <a:ext cx="3010535" cy="588267"/>
          </a:xfrm>
          <a:prstGeom prst="rect">
            <a:avLst/>
          </a:prstGeom>
          <a:ln w="12700">
            <a:miter lim="400000"/>
          </a:ln>
        </p:spPr>
      </p:pic>
      <p:pic>
        <p:nvPicPr>
          <p:cNvPr id="3" name="Logo_Baden-Wuerttemberg.jpg">
            <a:extLst>
              <a:ext uri="{FF2B5EF4-FFF2-40B4-BE49-F238E27FC236}">
                <a16:creationId xmlns:a16="http://schemas.microsoft.com/office/drawing/2014/main" id="{3D67D1EA-837B-587C-ECE4-F4C21640B491}"/>
              </a:ext>
            </a:extLst>
          </p:cNvPr>
          <p:cNvPicPr>
            <a:picLocks noChangeAspect="1"/>
          </p:cNvPicPr>
          <p:nvPr userDrawn="1"/>
        </p:nvPicPr>
        <p:blipFill>
          <a:blip r:embed="rId4"/>
          <a:srcRect/>
          <a:stretch/>
        </p:blipFill>
        <p:spPr>
          <a:xfrm>
            <a:off x="9402116" y="6003858"/>
            <a:ext cx="2075088" cy="478550"/>
          </a:xfrm>
          <a:prstGeom prst="rect">
            <a:avLst/>
          </a:prstGeom>
          <a:ln w="12700">
            <a:miter lim="400000"/>
          </a:ln>
        </p:spPr>
      </p:pic>
      <p:pic>
        <p:nvPicPr>
          <p:cNvPr id="4" name="Grafik 5" descr="Grafik 5">
            <a:extLst>
              <a:ext uri="{FF2B5EF4-FFF2-40B4-BE49-F238E27FC236}">
                <a16:creationId xmlns:a16="http://schemas.microsoft.com/office/drawing/2014/main" id="{0AD5500A-17DC-3C80-F264-9E5B95B9C029}"/>
              </a:ext>
            </a:extLst>
          </p:cNvPr>
          <p:cNvPicPr>
            <a:picLocks noChangeAspect="1"/>
          </p:cNvPicPr>
          <p:nvPr userDrawn="1"/>
        </p:nvPicPr>
        <p:blipFill>
          <a:blip r:embed="rId5"/>
          <a:stretch>
            <a:fillRect/>
          </a:stretch>
        </p:blipFill>
        <p:spPr>
          <a:xfrm>
            <a:off x="582275" y="5952202"/>
            <a:ext cx="2345373" cy="736843"/>
          </a:xfrm>
          <a:prstGeom prst="rect">
            <a:avLst/>
          </a:prstGeom>
          <a:ln w="12700">
            <a:miter lim="400000"/>
          </a:ln>
        </p:spPr>
      </p:pic>
      <p:sp>
        <p:nvSpPr>
          <p:cNvPr id="5" name="Foliennummer">
            <a:extLst>
              <a:ext uri="{FF2B5EF4-FFF2-40B4-BE49-F238E27FC236}">
                <a16:creationId xmlns:a16="http://schemas.microsoft.com/office/drawing/2014/main" id="{648A43AC-7F82-8E21-A149-0E46CD01C332}"/>
              </a:ext>
            </a:extLst>
          </p:cNvP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defRPr sz="1200">
                <a:latin typeface="+mn-lt"/>
                <a:ea typeface="+mn-ea"/>
                <a:cs typeface="+mn-cs"/>
                <a:sym typeface="Calibri"/>
              </a:defRPr>
            </a:lvl1pPr>
          </a:lstStyle>
          <a:p>
            <a:fld id="{86CB4B4D-7CA3-9044-876B-883B54F8677D}" type="slidenum">
              <a:t>‹Nr.›</a:t>
            </a:fld>
            <a:endParaRPr dirty="0"/>
          </a:p>
        </p:txBody>
      </p:sp>
      <p:sp>
        <p:nvSpPr>
          <p:cNvPr id="6" name="Textebene 1…">
            <a:extLst>
              <a:ext uri="{FF2B5EF4-FFF2-40B4-BE49-F238E27FC236}">
                <a16:creationId xmlns:a16="http://schemas.microsoft.com/office/drawing/2014/main" id="{D22255E1-008D-2471-5EE3-DFC2E50B1EA2}"/>
              </a:ext>
            </a:extLst>
          </p:cNvPr>
          <p:cNvSpPr txBox="1">
            <a:spLocks noGrp="1"/>
          </p:cNvSpPr>
          <p:nvPr>
            <p:ph type="body" sz="half" idx="1" hasCustomPrompt="1"/>
          </p:nvPr>
        </p:nvSpPr>
        <p:spPr>
          <a:xfrm>
            <a:off x="695325" y="3261881"/>
            <a:ext cx="10513169" cy="2412269"/>
          </a:xfrm>
          <a:prstGeom prst="rect">
            <a:avLst/>
          </a:prstGeom>
        </p:spPr>
        <p:txBody>
          <a:bodyPr>
            <a:normAutofit/>
          </a:bodyPr>
          <a:lstStyle>
            <a:lvl1pPr>
              <a:defRPr sz="3400">
                <a:latin typeface="Rockwell" panose="02060603020205020403" pitchFamily="18" charset="77"/>
                <a:ea typeface="Roboto Slab Light"/>
                <a:cs typeface="Rockwell" panose="02060603020205020403" pitchFamily="18" charset="77"/>
                <a:sym typeface="Roboto Slab Light"/>
              </a:defRPr>
            </a:lvl1pPr>
            <a:lvl2pPr indent="457200">
              <a:defRPr sz="3400">
                <a:latin typeface="Roboto Slab Light"/>
                <a:ea typeface="Roboto Slab Light"/>
                <a:cs typeface="Roboto Slab Light"/>
                <a:sym typeface="Roboto Slab Light"/>
              </a:defRPr>
            </a:lvl2pPr>
            <a:lvl3pPr indent="914400">
              <a:defRPr sz="3400">
                <a:latin typeface="Roboto Slab Light"/>
                <a:ea typeface="Roboto Slab Light"/>
                <a:cs typeface="Roboto Slab Light"/>
                <a:sym typeface="Roboto Slab Light"/>
              </a:defRPr>
            </a:lvl3pPr>
            <a:lvl4pPr indent="1371600">
              <a:defRPr sz="3400">
                <a:latin typeface="Roboto Slab Light"/>
                <a:ea typeface="Roboto Slab Light"/>
                <a:cs typeface="Roboto Slab Light"/>
                <a:sym typeface="Roboto Slab Light"/>
              </a:defRPr>
            </a:lvl4pPr>
            <a:lvl5pPr indent="1828800">
              <a:defRPr sz="3400">
                <a:latin typeface="Roboto Slab Light"/>
                <a:ea typeface="Roboto Slab Light"/>
                <a:cs typeface="Roboto Slab Light"/>
                <a:sym typeface="Roboto Slab Light"/>
              </a:defRPr>
            </a:lvl5pPr>
          </a:lstStyle>
          <a:p>
            <a:r>
              <a:rPr dirty="0" err="1"/>
              <a:t>Formatvorlage</a:t>
            </a:r>
            <a:r>
              <a:rPr dirty="0"/>
              <a:t> des </a:t>
            </a:r>
            <a:r>
              <a:rPr dirty="0" err="1"/>
              <a:t>Untertitelmasters</a:t>
            </a:r>
            <a:r>
              <a:rPr dirty="0"/>
              <a:t> </a:t>
            </a:r>
            <a:r>
              <a:rPr dirty="0" err="1"/>
              <a:t>durch</a:t>
            </a:r>
            <a:r>
              <a:rPr dirty="0"/>
              <a:t> </a:t>
            </a:r>
            <a:r>
              <a:rPr dirty="0" err="1"/>
              <a:t>Klicken</a:t>
            </a:r>
            <a:r>
              <a:rPr dirty="0"/>
              <a:t> </a:t>
            </a:r>
            <a:r>
              <a:rPr dirty="0" err="1"/>
              <a:t>bearbeiten</a:t>
            </a:r>
            <a:endParaRPr dirty="0"/>
          </a:p>
          <a:p>
            <a:pPr lvl="1"/>
            <a:endParaRPr dirty="0"/>
          </a:p>
          <a:p>
            <a:pPr lvl="2"/>
            <a:endParaRPr dirty="0"/>
          </a:p>
          <a:p>
            <a:pPr lvl="3"/>
            <a:endParaRPr dirty="0"/>
          </a:p>
          <a:p>
            <a:pPr lvl="4"/>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Große Headline &amp; Aufzählung">
    <p:spTree>
      <p:nvGrpSpPr>
        <p:cNvPr id="1" name=""/>
        <p:cNvGrpSpPr/>
        <p:nvPr/>
      </p:nvGrpSpPr>
      <p:grpSpPr>
        <a:xfrm>
          <a:off x="0" y="0"/>
          <a:ext cx="0" cy="0"/>
          <a:chOff x="0" y="0"/>
          <a:chExt cx="0" cy="0"/>
        </a:xfrm>
      </p:grpSpPr>
      <p:sp>
        <p:nvSpPr>
          <p:cNvPr id="48" name="Foliennummer"/>
          <p:cNvSpPr txBox="1">
            <a:spLocks noGrp="1"/>
          </p:cNvSpPr>
          <p:nvPr>
            <p:ph type="sldNum" sz="quarter" idx="2"/>
          </p:nvPr>
        </p:nvSpPr>
        <p:spPr>
          <a:prstGeom prst="rect">
            <a:avLst/>
          </a:prstGeom>
        </p:spPr>
        <p:txBody>
          <a:bodyPr/>
          <a:lstStyle/>
          <a:p>
            <a:fld id="{86CB4B4D-7CA3-9044-876B-883B54F8677D}" type="slidenum">
              <a:t>‹Nr.›</a:t>
            </a:fld>
            <a:endParaRPr dirty="0"/>
          </a:p>
        </p:txBody>
      </p:sp>
      <p:sp>
        <p:nvSpPr>
          <p:cNvPr id="49" name="Textebene 1…"/>
          <p:cNvSpPr txBox="1">
            <a:spLocks noGrp="1"/>
          </p:cNvSpPr>
          <p:nvPr>
            <p:ph type="body" sz="half" idx="1"/>
          </p:nvPr>
        </p:nvSpPr>
        <p:spPr>
          <a:xfrm>
            <a:off x="695325" y="2564903"/>
            <a:ext cx="11316766" cy="2491523"/>
          </a:xfrm>
          <a:prstGeom prst="rect">
            <a:avLst/>
          </a:prstGeom>
        </p:spPr>
        <p:txBody>
          <a:bodyPr>
            <a:normAutofit/>
          </a:bodyPr>
          <a:lstStyle>
            <a:lvl1pPr marL="342900" indent="-342900">
              <a:buClr>
                <a:srgbClr val="009CBC"/>
              </a:buClr>
              <a:buSzPct val="100000"/>
              <a:buChar char="▪"/>
            </a:lvl1pPr>
            <a:lvl2pPr>
              <a:buClr>
                <a:srgbClr val="009CBC"/>
              </a:buClr>
              <a:buFont typeface="Wingdings"/>
            </a:lvl2pPr>
            <a:lvl3pPr>
              <a:buClr>
                <a:srgbClr val="009CBC"/>
              </a:buClr>
              <a:buFont typeface="Wingdings"/>
            </a:lvl3pPr>
            <a:lvl4pPr>
              <a:buClr>
                <a:srgbClr val="009CBC"/>
              </a:buClr>
              <a:buFont typeface="Wingdings"/>
            </a:lvl4pPr>
            <a:lvl5pPr>
              <a:buClr>
                <a:srgbClr val="009CBC"/>
              </a:buClr>
              <a:buFont typeface="Wingdings"/>
            </a:lvl5pPr>
          </a:lstStyle>
          <a:p>
            <a:r>
              <a:t>Textebene 1</a:t>
            </a:r>
          </a:p>
          <a:p>
            <a:pPr lvl="1"/>
            <a:r>
              <a:t>Textebene 2</a:t>
            </a:r>
          </a:p>
          <a:p>
            <a:pPr lvl="2"/>
            <a:r>
              <a:t>Textebene 3</a:t>
            </a:r>
          </a:p>
          <a:p>
            <a:pPr lvl="3"/>
            <a:r>
              <a:t>Textebene 4</a:t>
            </a:r>
          </a:p>
          <a:p>
            <a:pPr lvl="4"/>
            <a:r>
              <a:t>Textebene 5</a:t>
            </a:r>
          </a:p>
        </p:txBody>
      </p:sp>
      <p:sp>
        <p:nvSpPr>
          <p:cNvPr id="50" name="Titeltext"/>
          <p:cNvSpPr txBox="1">
            <a:spLocks noGrp="1"/>
          </p:cNvSpPr>
          <p:nvPr>
            <p:ph type="title"/>
          </p:nvPr>
        </p:nvSpPr>
        <p:spPr>
          <a:prstGeom prst="rect">
            <a:avLst/>
          </a:prstGeom>
        </p:spPr>
        <p:txBody>
          <a:bodyPr/>
          <a:lstStyle>
            <a:lvl1pPr>
              <a:defRPr b="1"/>
            </a:lvl1pPr>
          </a:lstStyle>
          <a:p>
            <a:r>
              <a:rPr dirty="0" err="1"/>
              <a:t>Titeltext</a:t>
            </a:r>
            <a:endParaRPr dirty="0"/>
          </a:p>
        </p:txBody>
      </p:sp>
    </p:spTree>
  </p:cSld>
  <p:clrMapOvr>
    <a:masterClrMapping/>
  </p:clrMapOvr>
  <p:transition spd="med"/>
  <p:extLst>
    <p:ext uri="{DCECCB84-F9BA-43D5-87BE-67443E8EF086}">
      <p15:sldGuideLst xmlns:p15="http://schemas.microsoft.com/office/powerpoint/2012/main">
        <p15:guide id="1" pos="438" userDrawn="1">
          <p15:clr>
            <a:srgbClr val="FBAE40"/>
          </p15:clr>
        </p15:guide>
        <p15:guide id="2" pos="68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oße Headline &amp; Aufzählung">
    <p:spTree>
      <p:nvGrpSpPr>
        <p:cNvPr id="1" name=""/>
        <p:cNvGrpSpPr/>
        <p:nvPr/>
      </p:nvGrpSpPr>
      <p:grpSpPr>
        <a:xfrm>
          <a:off x="0" y="0"/>
          <a:ext cx="0" cy="0"/>
          <a:chOff x="0" y="0"/>
          <a:chExt cx="0" cy="0"/>
        </a:xfrm>
      </p:grpSpPr>
      <p:pic>
        <p:nvPicPr>
          <p:cNvPr id="2" name="Grafik 3" descr="Grafik 3">
            <a:extLst>
              <a:ext uri="{FF2B5EF4-FFF2-40B4-BE49-F238E27FC236}">
                <a16:creationId xmlns:a16="http://schemas.microsoft.com/office/drawing/2014/main" id="{EFE5F8C1-640F-3EC7-BE2E-531A58768266}"/>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3" name="Textebene 1…">
            <a:extLst>
              <a:ext uri="{FF2B5EF4-FFF2-40B4-BE49-F238E27FC236}">
                <a16:creationId xmlns:a16="http://schemas.microsoft.com/office/drawing/2014/main" id="{B38C2589-0453-7E6E-A5EC-5767307DDC21}"/>
              </a:ext>
            </a:extLst>
          </p:cNvPr>
          <p:cNvSpPr txBox="1">
            <a:spLocks noGrp="1"/>
          </p:cNvSpPr>
          <p:nvPr>
            <p:ph type="body" sz="half" idx="1" hasCustomPrompt="1"/>
          </p:nvPr>
        </p:nvSpPr>
        <p:spPr>
          <a:xfrm>
            <a:off x="695325" y="1700808"/>
            <a:ext cx="10513169" cy="2412269"/>
          </a:xfrm>
          <a:prstGeom prst="rect">
            <a:avLst/>
          </a:prstGeom>
        </p:spPr>
        <p:txBody>
          <a:bodyPr>
            <a:normAutofit/>
          </a:bodyPr>
          <a:lstStyle>
            <a:lvl1pPr>
              <a:defRPr sz="3600">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indent="457200">
              <a:defRPr sz="3600">
                <a:latin typeface="Roboto Slab Regular Bold"/>
                <a:ea typeface="Roboto Slab Regular Bold"/>
                <a:cs typeface="Roboto Slab Regular Bold"/>
                <a:sym typeface="Roboto Slab Regular Bold"/>
              </a:defRPr>
            </a:lvl2pPr>
            <a:lvl3pPr indent="914400">
              <a:defRPr sz="3600">
                <a:latin typeface="Roboto Slab Regular Bold"/>
                <a:ea typeface="Roboto Slab Regular Bold"/>
                <a:cs typeface="Roboto Slab Regular Bold"/>
                <a:sym typeface="Roboto Slab Regular Bold"/>
              </a:defRPr>
            </a:lvl3pPr>
            <a:lvl4pPr indent="1371600">
              <a:defRPr sz="3600">
                <a:latin typeface="Roboto Slab Regular Bold"/>
                <a:ea typeface="Roboto Slab Regular Bold"/>
                <a:cs typeface="Roboto Slab Regular Bold"/>
                <a:sym typeface="Roboto Slab Regular Bold"/>
              </a:defRPr>
            </a:lvl4pPr>
            <a:lvl5pPr indent="1828800">
              <a:defRPr sz="3600">
                <a:latin typeface="Roboto Slab Regular Bold"/>
                <a:ea typeface="Roboto Slab Regular Bold"/>
                <a:cs typeface="Roboto Slab Regular Bold"/>
                <a:sym typeface="Roboto Slab Regular Bold"/>
              </a:defRPr>
            </a:lvl5pPr>
          </a:lstStyle>
          <a:p>
            <a:r>
              <a:rPr dirty="0"/>
              <a:t>Statement </a:t>
            </a:r>
            <a:r>
              <a:rPr dirty="0" err="1"/>
              <a:t>Formatvorlage</a:t>
            </a:r>
            <a:r>
              <a:rPr dirty="0"/>
              <a:t> des </a:t>
            </a:r>
            <a:r>
              <a:rPr dirty="0" err="1"/>
              <a:t>Untertitelmasters</a:t>
            </a:r>
            <a:r>
              <a:rPr dirty="0"/>
              <a:t> </a:t>
            </a:r>
            <a:r>
              <a:rPr dirty="0" err="1"/>
              <a:t>durch</a:t>
            </a:r>
            <a:r>
              <a:rPr dirty="0"/>
              <a:t> </a:t>
            </a:r>
            <a:r>
              <a:rPr dirty="0" err="1"/>
              <a:t>Klicken</a:t>
            </a:r>
            <a:r>
              <a:rPr dirty="0"/>
              <a:t> </a:t>
            </a:r>
            <a:r>
              <a:rPr dirty="0" err="1"/>
              <a:t>bearbeitenZeile</a:t>
            </a:r>
            <a:r>
              <a:rPr dirty="0"/>
              <a:t> 4Zeile 5</a:t>
            </a:r>
          </a:p>
          <a:p>
            <a:pPr lvl="1"/>
            <a:endParaRPr dirty="0"/>
          </a:p>
          <a:p>
            <a:pPr lvl="2"/>
            <a:endParaRPr dirty="0"/>
          </a:p>
          <a:p>
            <a:pPr lvl="3"/>
            <a:endParaRPr dirty="0"/>
          </a:p>
          <a:p>
            <a:pPr lvl="4"/>
            <a:endParaRPr dirty="0"/>
          </a:p>
        </p:txBody>
      </p:sp>
      <p:pic>
        <p:nvPicPr>
          <p:cNvPr id="4" name="Grafik 4" descr="Grafik 4">
            <a:extLst>
              <a:ext uri="{FF2B5EF4-FFF2-40B4-BE49-F238E27FC236}">
                <a16:creationId xmlns:a16="http://schemas.microsoft.com/office/drawing/2014/main" id="{472A479A-FCBB-ABCD-2FD9-F0A0AB68050A}"/>
              </a:ext>
            </a:extLst>
          </p:cNvPr>
          <p:cNvPicPr>
            <a:picLocks noChangeAspect="1"/>
          </p:cNvPicPr>
          <p:nvPr userDrawn="1"/>
        </p:nvPicPr>
        <p:blipFill>
          <a:blip r:embed="rId3"/>
          <a:stretch>
            <a:fillRect/>
          </a:stretch>
        </p:blipFill>
        <p:spPr>
          <a:xfrm>
            <a:off x="695325" y="5949279"/>
            <a:ext cx="1660214" cy="560323"/>
          </a:xfrm>
          <a:prstGeom prst="rect">
            <a:avLst/>
          </a:prstGeom>
          <a:ln w="12700">
            <a:miter lim="400000"/>
          </a:ln>
        </p:spPr>
      </p:pic>
      <p:pic>
        <p:nvPicPr>
          <p:cNvPr id="5" name="mini_Bitte-Was-Logo-CMYK.png" descr="mini_Bitte-Was-Logo-CMYK.png">
            <a:extLst>
              <a:ext uri="{FF2B5EF4-FFF2-40B4-BE49-F238E27FC236}">
                <a16:creationId xmlns:a16="http://schemas.microsoft.com/office/drawing/2014/main" id="{8341F30E-FEE5-55AD-1DCC-CBD2BE9C00D3}"/>
              </a:ext>
            </a:extLst>
          </p:cNvPr>
          <p:cNvPicPr>
            <a:picLocks noChangeAspect="1"/>
          </p:cNvPicPr>
          <p:nvPr userDrawn="1"/>
        </p:nvPicPr>
        <p:blipFill>
          <a:blip r:embed="rId4"/>
          <a:stretch>
            <a:fillRect/>
          </a:stretch>
        </p:blipFill>
        <p:spPr>
          <a:xfrm>
            <a:off x="10978507" y="427776"/>
            <a:ext cx="871808" cy="791333"/>
          </a:xfrm>
          <a:prstGeom prst="rect">
            <a:avLst/>
          </a:prstGeom>
          <a:ln w="12700">
            <a:miter lim="400000"/>
          </a:ln>
        </p:spPr>
      </p:pic>
    </p:spTree>
    <p:extLst>
      <p:ext uri="{BB962C8B-B14F-4D97-AF65-F5344CB8AC3E}">
        <p14:creationId xmlns:p14="http://schemas.microsoft.com/office/powerpoint/2010/main" val="3205333331"/>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oliennummer"/>
          <p:cNvSpPr txBox="1">
            <a:spLocks noGrp="1"/>
          </p:cNvSpPr>
          <p:nvPr>
            <p:ph type="sldNum" sz="quarter" idx="2"/>
          </p:nvPr>
        </p:nvSpPr>
        <p:spPr>
          <a:xfrm>
            <a:off x="11228645" y="6165303"/>
            <a:ext cx="411972" cy="246221"/>
          </a:xfrm>
          <a:prstGeom prst="rect">
            <a:avLst/>
          </a:prstGeom>
          <a:ln w="12700">
            <a:miter lim="400000"/>
          </a:ln>
        </p:spPr>
        <p:txBody>
          <a:bodyPr wrap="none" lIns="0" tIns="0" rIns="0" bIns="0">
            <a:spAutoFit/>
          </a:bodyPr>
          <a:lstStyle>
            <a:lvl1pPr algn="r">
              <a:defRPr sz="1600">
                <a:latin typeface="Arial" panose="020B0604020202020204" pitchFamily="34" charset="0"/>
                <a:ea typeface="Arial" panose="020B0604020202020204" pitchFamily="34" charset="0"/>
                <a:cs typeface="Arial" panose="020B0604020202020204" pitchFamily="34" charset="0"/>
                <a:sym typeface="Roboto Light"/>
              </a:defRPr>
            </a:lvl1pPr>
          </a:lstStyle>
          <a:p>
            <a:fld id="{86CB4B4D-7CA3-9044-876B-883B54F8677D}" type="slidenum">
              <a:rPr lang="de-DE" smtClean="0"/>
              <a:pPr/>
              <a:t>‹Nr.›</a:t>
            </a:fld>
            <a:endParaRPr lang="de-DE" dirty="0"/>
          </a:p>
        </p:txBody>
      </p:sp>
      <p:pic>
        <p:nvPicPr>
          <p:cNvPr id="3" name="Grafik 1" descr="Grafik 1"/>
          <p:cNvPicPr>
            <a:picLocks noChangeAspect="1"/>
          </p:cNvPicPr>
          <p:nvPr/>
        </p:nvPicPr>
        <p:blipFill>
          <a:blip r:embed="rId5"/>
          <a:stretch>
            <a:fillRect/>
          </a:stretch>
        </p:blipFill>
        <p:spPr>
          <a:xfrm>
            <a:off x="695325" y="5949279"/>
            <a:ext cx="1660214" cy="560323"/>
          </a:xfrm>
          <a:prstGeom prst="rect">
            <a:avLst/>
          </a:prstGeom>
          <a:ln w="12700">
            <a:miter lim="400000"/>
          </a:ln>
        </p:spPr>
      </p:pic>
      <p:sp>
        <p:nvSpPr>
          <p:cNvPr id="4" name="Rechteck 4"/>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sp>
        <p:nvSpPr>
          <p:cNvPr id="5" name="Gerade Verbindung 5"/>
          <p:cNvSpPr/>
          <p:nvPr/>
        </p:nvSpPr>
        <p:spPr>
          <a:xfrm>
            <a:off x="10416479" y="6501034"/>
            <a:ext cx="1224137" cy="1"/>
          </a:xfrm>
          <a:prstGeom prst="line">
            <a:avLst/>
          </a:prstGeom>
          <a:ln>
            <a:solidFill>
              <a:srgbClr val="000000"/>
            </a:solidFill>
          </a:ln>
        </p:spPr>
        <p:txBody>
          <a:bodyPr lIns="45719" rIns="45719"/>
          <a:lstStyle/>
          <a:p>
            <a:endParaRPr dirty="0"/>
          </a:p>
        </p:txBody>
      </p:sp>
      <p:sp>
        <p:nvSpPr>
          <p:cNvPr id="6" name="Titeltext"/>
          <p:cNvSpPr txBox="1">
            <a:spLocks noGrp="1"/>
          </p:cNvSpPr>
          <p:nvPr>
            <p:ph type="title"/>
          </p:nvPr>
        </p:nvSpPr>
        <p:spPr>
          <a:xfrm>
            <a:off x="695325" y="908050"/>
            <a:ext cx="11316766" cy="12754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dirty="0" err="1"/>
              <a:t>Titeltext</a:t>
            </a:r>
            <a:endParaRPr dirty="0"/>
          </a:p>
        </p:txBody>
      </p:sp>
      <p:pic>
        <p:nvPicPr>
          <p:cNvPr id="7" name="mini_Bitte-Was-Logo-CMYK.png" descr="mini_Bitte-Was-Logo-CMYK.png"/>
          <p:cNvPicPr>
            <a:picLocks noChangeAspect="1"/>
          </p:cNvPicPr>
          <p:nvPr/>
        </p:nvPicPr>
        <p:blipFill>
          <a:blip r:embed="rId6"/>
          <a:stretch>
            <a:fillRect/>
          </a:stretch>
        </p:blipFill>
        <p:spPr>
          <a:xfrm>
            <a:off x="10978507" y="427776"/>
            <a:ext cx="871808" cy="791333"/>
          </a:xfrm>
          <a:prstGeom prst="rect">
            <a:avLst/>
          </a:prstGeom>
          <a:ln w="12700">
            <a:miter lim="400000"/>
          </a:ln>
        </p:spPr>
      </p:pic>
      <p:sp>
        <p:nvSpPr>
          <p:cNvPr id="8"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dirty="0" err="1"/>
              <a:t>Textebene</a:t>
            </a:r>
            <a:r>
              <a:rPr dirty="0"/>
              <a:t> 1</a:t>
            </a:r>
          </a:p>
          <a:p>
            <a:pPr lvl="1"/>
            <a:r>
              <a:rPr dirty="0" err="1"/>
              <a:t>Textebene</a:t>
            </a:r>
            <a:r>
              <a:rPr dirty="0"/>
              <a:t> 2</a:t>
            </a:r>
          </a:p>
          <a:p>
            <a:pPr lvl="2"/>
            <a:r>
              <a:rPr dirty="0" err="1"/>
              <a:t>Textebene</a:t>
            </a:r>
            <a:r>
              <a:rPr dirty="0"/>
              <a:t> 3</a:t>
            </a:r>
          </a:p>
          <a:p>
            <a:pPr lvl="3"/>
            <a:r>
              <a:rPr dirty="0" err="1"/>
              <a:t>Textebene</a:t>
            </a:r>
            <a:r>
              <a:rPr dirty="0"/>
              <a:t> 4</a:t>
            </a:r>
          </a:p>
          <a:p>
            <a:pPr lvl="4"/>
            <a:r>
              <a:rPr dirty="0" err="1"/>
              <a:t>Textebene</a:t>
            </a:r>
            <a:r>
              <a:rPr dirty="0"/>
              <a:t> 5</a:t>
            </a: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Lst>
  <p:transition spd="med"/>
  <p:txStyles>
    <p:title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p:titleStyle>
    <p:bodyStyle>
      <a:lvl1pPr marL="0" marR="0" indent="0"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1pPr>
      <a:lvl2pPr marL="0" marR="0" indent="176212"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2pPr>
      <a:lvl3pPr marL="0" marR="0" indent="360363"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3pPr>
      <a:lvl4pPr marL="0" marR="0" indent="534987"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4pPr>
      <a:lvl5pPr marL="0" marR="0" indent="720725"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p:bodyStyle>
    <p:otherStyle>
      <a:lvl1pPr marL="0" marR="0" indent="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1pPr>
      <a:lvl2pPr marL="0" marR="0" indent="457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2pPr>
      <a:lvl3pPr marL="0" marR="0" indent="914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3pPr>
      <a:lvl4pPr marL="0" marR="0" indent="1371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4pPr>
      <a:lvl5pPr marL="0" marR="0" indent="18288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5pPr>
      <a:lvl6pPr marL="0" marR="0" indent="22860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6pPr>
      <a:lvl7pPr marL="0" marR="0" indent="2743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7pPr>
      <a:lvl8pPr marL="0" marR="0" indent="3200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8pPr>
      <a:lvl9pPr marL="0" marR="0" indent="3657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5.sv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18" Type="http://schemas.openxmlformats.org/officeDocument/2006/relationships/image" Target="../media/image36.png"/><Relationship Id="rId3" Type="http://schemas.openxmlformats.org/officeDocument/2006/relationships/image" Target="../media/image21.svg"/><Relationship Id="rId7" Type="http://schemas.openxmlformats.org/officeDocument/2006/relationships/image" Target="../media/image25.svg"/><Relationship Id="rId12" Type="http://schemas.openxmlformats.org/officeDocument/2006/relationships/image" Target="../media/image30.png"/><Relationship Id="rId17" Type="http://schemas.openxmlformats.org/officeDocument/2006/relationships/image" Target="../media/image35.svg"/><Relationship Id="rId2" Type="http://schemas.openxmlformats.org/officeDocument/2006/relationships/image" Target="../media/image20.png"/><Relationship Id="rId16"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5" Type="http://schemas.openxmlformats.org/officeDocument/2006/relationships/image" Target="../media/image33.svg"/><Relationship Id="rId10" Type="http://schemas.openxmlformats.org/officeDocument/2006/relationships/image" Target="../media/image28.png"/><Relationship Id="rId19" Type="http://schemas.openxmlformats.org/officeDocument/2006/relationships/image" Target="../media/image37.sv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2.pn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svg"/><Relationship Id="rId3" Type="http://schemas.openxmlformats.org/officeDocument/2006/relationships/image" Target="../media/image21.svg"/><Relationship Id="rId7" Type="http://schemas.openxmlformats.org/officeDocument/2006/relationships/image" Target="../media/image25.svg"/><Relationship Id="rId12" Type="http://schemas.openxmlformats.org/officeDocument/2006/relationships/image" Target="../media/image30.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svg"/><Relationship Id="rId5" Type="http://schemas.openxmlformats.org/officeDocument/2006/relationships/image" Target="../media/image23.svg"/><Relationship Id="rId15" Type="http://schemas.openxmlformats.org/officeDocument/2006/relationships/image" Target="../media/image37.sv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svg"/><Relationship Id="rId14" Type="http://schemas.openxmlformats.org/officeDocument/2006/relationships/image" Target="../media/image3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4D26A5-0B40-A5E3-AE4A-8019418C6798}"/>
              </a:ext>
            </a:extLst>
          </p:cNvPr>
          <p:cNvSpPr>
            <a:spLocks noGrp="1"/>
          </p:cNvSpPr>
          <p:nvPr>
            <p:ph type="title"/>
          </p:nvPr>
        </p:nvSpPr>
        <p:spPr>
          <a:xfrm>
            <a:off x="686181" y="1173807"/>
            <a:ext cx="10513169" cy="1980546"/>
          </a:xfrm>
        </p:spPr>
        <p:txBody>
          <a:bodyPr>
            <a:normAutofit/>
          </a:bodyPr>
          <a:lstStyle/>
          <a:p>
            <a:r>
              <a:rPr lang="de-DE" dirty="0"/>
              <a:t>Demokratiefeindlichkeit </a:t>
            </a:r>
            <a:br>
              <a:rPr lang="de-DE" dirty="0"/>
            </a:br>
            <a:r>
              <a:rPr lang="de-DE" dirty="0"/>
              <a:t>im Feed</a:t>
            </a:r>
          </a:p>
        </p:txBody>
      </p:sp>
      <p:pic>
        <p:nvPicPr>
          <p:cNvPr id="5" name="Grafik 4" descr="Ein Bild, das Screenshot, Grafiken, Grafikdesign, Text enthält.&#10;&#10;KI-generierte Inhalte können fehlerhaft sein.">
            <a:extLst>
              <a:ext uri="{FF2B5EF4-FFF2-40B4-BE49-F238E27FC236}">
                <a16:creationId xmlns:a16="http://schemas.microsoft.com/office/drawing/2014/main" id="{232E6080-A55C-BEAC-C7D1-B48704C77B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7422" y="2164080"/>
            <a:ext cx="4403778" cy="3425161"/>
          </a:xfrm>
          <a:prstGeom prst="rect">
            <a:avLst/>
          </a:prstGeom>
        </p:spPr>
      </p:pic>
    </p:spTree>
    <p:extLst>
      <p:ext uri="{BB962C8B-B14F-4D97-AF65-F5344CB8AC3E}">
        <p14:creationId xmlns:p14="http://schemas.microsoft.com/office/powerpoint/2010/main" val="65953876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978565"/>
          </a:xfrm>
          <a:prstGeom prst="rect">
            <a:avLst/>
          </a:prstGeom>
        </p:spPr>
        <p:txBody>
          <a:bodyPr>
            <a:normAutofit fontScale="90000"/>
          </a:bodyPr>
          <a:lstStyle/>
          <a:p>
            <a:pPr>
              <a:lnSpc>
                <a:spcPct val="150000"/>
              </a:lnSpc>
            </a:pPr>
            <a:r>
              <a:rPr lang="de-DE" sz="4400" u="none" dirty="0"/>
              <a:t>Memory</a:t>
            </a:r>
            <a:br>
              <a:rPr lang="de-DE" dirty="0"/>
            </a:br>
            <a:r>
              <a:rPr lang="de-DE" sz="2900" b="0" u="none" dirty="0">
                <a:ea typeface="Roboto Slab Light" pitchFamily="2" charset="0"/>
              </a:rPr>
              <a:t>Demokratiefeindliche Kommunikationsstrategien</a:t>
            </a:r>
            <a:endParaRPr sz="2900" b="0" u="none" dirty="0">
              <a:ea typeface="Roboto Slab Light" pitchFamily="2" charset="0"/>
            </a:endParaRPr>
          </a:p>
        </p:txBody>
      </p:sp>
      <p:sp>
        <p:nvSpPr>
          <p:cNvPr id="3" name="Textplatzhalter 2">
            <a:extLst>
              <a:ext uri="{FF2B5EF4-FFF2-40B4-BE49-F238E27FC236}">
                <a16:creationId xmlns:a16="http://schemas.microsoft.com/office/drawing/2014/main" id="{1EB5718A-77E0-2672-A156-DEC9572C8F77}"/>
              </a:ext>
            </a:extLst>
          </p:cNvPr>
          <p:cNvSpPr>
            <a:spLocks noGrp="1"/>
          </p:cNvSpPr>
          <p:nvPr>
            <p:ph type="body" sz="half" idx="1"/>
          </p:nvPr>
        </p:nvSpPr>
        <p:spPr>
          <a:xfrm>
            <a:off x="695325" y="2564903"/>
            <a:ext cx="6845343" cy="2491523"/>
          </a:xfrm>
        </p:spPr>
        <p:txBody>
          <a:bodyPr>
            <a:normAutofit/>
          </a:bodyPr>
          <a:lstStyle/>
          <a:p>
            <a:pPr marL="0" lvl="0" indent="0">
              <a:lnSpc>
                <a:spcPct val="150000"/>
              </a:lnSpc>
              <a:spcBef>
                <a:spcPts val="1200"/>
              </a:spcBef>
              <a:spcAft>
                <a:spcPts val="1200"/>
              </a:spcAft>
              <a:buNone/>
            </a:pPr>
            <a:r>
              <a:rPr lang="de-DE" sz="1800" dirty="0">
                <a:solidFill>
                  <a:schemeClr val="dk1"/>
                </a:solidFill>
                <a:latin typeface="Aptos Light" panose="020B0004020202020204" pitchFamily="34" charset="0"/>
                <a:ea typeface="Roboto Light" panose="02000000000000000000" pitchFamily="2" charset="0"/>
                <a:sym typeface="Open Sans"/>
              </a:rPr>
              <a:t>Wir sehen uns jetzt demokratiefeindliche Kommunikationsstrategien aus Social Media an. Die Beispiele könnten euch aus eurem digitalen Alltag bekannt vorkommen. Ziel ist es, Muster zu erkennen – und gemeinsam zu überlegen, wie man darauf reagieren kann.</a:t>
            </a:r>
          </a:p>
        </p:txBody>
      </p:sp>
    </p:spTree>
    <p:extLst>
      <p:ext uri="{BB962C8B-B14F-4D97-AF65-F5344CB8AC3E}">
        <p14:creationId xmlns:p14="http://schemas.microsoft.com/office/powerpoint/2010/main" val="293616080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11</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dirty="0"/>
              <a:t>Ablauf</a:t>
            </a:r>
            <a:endParaRPr u="none" dirty="0">
              <a:latin typeface="Roboto Slab Light" pitchFamily="2" charset="0"/>
              <a:ea typeface="Roboto Slab Light" pitchFamily="2" charset="0"/>
            </a:endParaRPr>
          </a:p>
        </p:txBody>
      </p:sp>
      <p:sp>
        <p:nvSpPr>
          <p:cNvPr id="6" name="Inhaltsplatzhalter 1">
            <a:extLst>
              <a:ext uri="{FF2B5EF4-FFF2-40B4-BE49-F238E27FC236}">
                <a16:creationId xmlns:a16="http://schemas.microsoft.com/office/drawing/2014/main" id="{AB462701-EE13-180C-B809-DF26AF408BB7}"/>
              </a:ext>
            </a:extLst>
          </p:cNvPr>
          <p:cNvSpPr txBox="1">
            <a:spLocks/>
          </p:cNvSpPr>
          <p:nvPr/>
        </p:nvSpPr>
        <p:spPr>
          <a:xfrm>
            <a:off x="1095178" y="1786876"/>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Findet Karten-Paare (Strategie + Beispiel)</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Ordnet anschließend den Paaren die passende Hintergrundkarte mit Tipps zu.</a:t>
            </a: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a:p>
            <a:pPr marL="0" indent="0" hangingPunct="1">
              <a:lnSpc>
                <a:spcPct val="150000"/>
              </a:lnSpc>
              <a:spcBef>
                <a:spcPct val="0"/>
              </a:spcBef>
              <a:buFontTx/>
              <a:buNone/>
            </a:pPr>
            <a: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t>Wenn alle Gruppen fertig sind, tauschen wir uns </a:t>
            </a:r>
            <a:b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br>
            <a: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t>im Plenum aus und reflektieren.</a:t>
            </a:r>
          </a:p>
        </p:txBody>
      </p:sp>
      <p:pic>
        <p:nvPicPr>
          <p:cNvPr id="7" name="Grafik 6" descr="Abzeichen Tick1 mit einfarbiger Füllung">
            <a:extLst>
              <a:ext uri="{FF2B5EF4-FFF2-40B4-BE49-F238E27FC236}">
                <a16:creationId xmlns:a16="http://schemas.microsoft.com/office/drawing/2014/main" id="{ED269511-AE34-5989-C5E0-08E5B54C57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7800" y="1786876"/>
            <a:ext cx="360000" cy="360000"/>
          </a:xfrm>
          <a:prstGeom prst="rect">
            <a:avLst/>
          </a:prstGeom>
        </p:spPr>
      </p:pic>
      <p:pic>
        <p:nvPicPr>
          <p:cNvPr id="9" name="Grafik 8" descr="Abzeichen Tick1 mit einfarbiger Füllung">
            <a:extLst>
              <a:ext uri="{FF2B5EF4-FFF2-40B4-BE49-F238E27FC236}">
                <a16:creationId xmlns:a16="http://schemas.microsoft.com/office/drawing/2014/main" id="{57129ADD-C7C7-6DBA-3E6D-229978DFFC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7800" y="2196755"/>
            <a:ext cx="360000" cy="360000"/>
          </a:xfrm>
          <a:prstGeom prst="rect">
            <a:avLst/>
          </a:prstGeom>
        </p:spPr>
      </p:pic>
      <p:pic>
        <p:nvPicPr>
          <p:cNvPr id="12" name="Grafik 11" descr="Pfeil nach rechts mit einfarbiger Füllung">
            <a:extLst>
              <a:ext uri="{FF2B5EF4-FFF2-40B4-BE49-F238E27FC236}">
                <a16:creationId xmlns:a16="http://schemas.microsoft.com/office/drawing/2014/main" id="{9D83C8E7-A2DB-A60D-0898-66988B01138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9450" y="3065877"/>
            <a:ext cx="347597" cy="347597"/>
          </a:xfrm>
          <a:prstGeom prst="rect">
            <a:avLst/>
          </a:prstGeom>
        </p:spPr>
      </p:pic>
    </p:spTree>
    <p:extLst>
      <p:ext uri="{BB962C8B-B14F-4D97-AF65-F5344CB8AC3E}">
        <p14:creationId xmlns:p14="http://schemas.microsoft.com/office/powerpoint/2010/main" val="391492720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Reflexion</a:t>
            </a:r>
            <a:endParaRPr u="none" dirty="0">
              <a:latin typeface="Roboto Slab Light" pitchFamily="2" charset="0"/>
              <a:ea typeface="Roboto Slab Light" pitchFamily="2" charset="0"/>
            </a:endParaRPr>
          </a:p>
        </p:txBody>
      </p:sp>
      <p:sp>
        <p:nvSpPr>
          <p:cNvPr id="6" name="Inhaltsplatzhalter 1">
            <a:extLst>
              <a:ext uri="{FF2B5EF4-FFF2-40B4-BE49-F238E27FC236}">
                <a16:creationId xmlns:a16="http://schemas.microsoft.com/office/drawing/2014/main" id="{AB462701-EE13-180C-B809-DF26AF408BB7}"/>
              </a:ext>
            </a:extLst>
          </p:cNvPr>
          <p:cNvSpPr txBox="1">
            <a:spLocks/>
          </p:cNvSpPr>
          <p:nvPr/>
        </p:nvSpPr>
        <p:spPr>
          <a:xfrm>
            <a:off x="1092200" y="1749299"/>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fällt euch auf?</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Wie wirken solche Aussagen?</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Warum sind sie so gefährlich für die Demokratie?</a:t>
            </a: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p:txBody>
      </p:sp>
      <p:pic>
        <p:nvPicPr>
          <p:cNvPr id="7" name="Grafik 6" descr="Abzeichen Tick1 mit einfarbiger Füllung">
            <a:extLst>
              <a:ext uri="{FF2B5EF4-FFF2-40B4-BE49-F238E27FC236}">
                <a16:creationId xmlns:a16="http://schemas.microsoft.com/office/drawing/2014/main" id="{ED269511-AE34-5989-C5E0-08E5B54C57E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1786876"/>
            <a:ext cx="360000" cy="360000"/>
          </a:xfrm>
          <a:prstGeom prst="rect">
            <a:avLst/>
          </a:prstGeom>
        </p:spPr>
      </p:pic>
      <p:pic>
        <p:nvPicPr>
          <p:cNvPr id="9" name="Grafik 8" descr="Abzeichen Tick1 mit einfarbiger Füllung">
            <a:extLst>
              <a:ext uri="{FF2B5EF4-FFF2-40B4-BE49-F238E27FC236}">
                <a16:creationId xmlns:a16="http://schemas.microsoft.com/office/drawing/2014/main" id="{57129ADD-C7C7-6DBA-3E6D-229978DFFC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196755"/>
            <a:ext cx="360000" cy="360000"/>
          </a:xfrm>
          <a:prstGeom prst="rect">
            <a:avLst/>
          </a:prstGeom>
        </p:spPr>
      </p:pic>
      <p:pic>
        <p:nvPicPr>
          <p:cNvPr id="2" name="Grafik 1" descr="Abzeichen Tick1 mit einfarbiger Füllung">
            <a:extLst>
              <a:ext uri="{FF2B5EF4-FFF2-40B4-BE49-F238E27FC236}">
                <a16:creationId xmlns:a16="http://schemas.microsoft.com/office/drawing/2014/main" id="{F9E2B561-7EF2-A916-ADCC-426D40D662F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600516"/>
            <a:ext cx="360000" cy="360000"/>
          </a:xfrm>
          <a:prstGeom prst="rect">
            <a:avLst/>
          </a:prstGeom>
        </p:spPr>
      </p:pic>
    </p:spTree>
    <p:extLst>
      <p:ext uri="{BB962C8B-B14F-4D97-AF65-F5344CB8AC3E}">
        <p14:creationId xmlns:p14="http://schemas.microsoft.com/office/powerpoint/2010/main" val="20318722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13</a:t>
            </a:fld>
            <a:endParaRPr dirty="0"/>
          </a:p>
        </p:txBody>
      </p:sp>
      <p:sp>
        <p:nvSpPr>
          <p:cNvPr id="8" name="Titel 2">
            <a:extLst>
              <a:ext uri="{FF2B5EF4-FFF2-40B4-BE49-F238E27FC236}">
                <a16:creationId xmlns:a16="http://schemas.microsoft.com/office/drawing/2014/main" id="{10907E27-83E4-0BD0-105C-94CEA3876BC4}"/>
              </a:ext>
            </a:extLst>
          </p:cNvPr>
          <p:cNvSpPr txBox="1">
            <a:spLocks/>
          </p:cNvSpPr>
          <p:nvPr/>
        </p:nvSpPr>
        <p:spPr>
          <a:xfrm>
            <a:off x="682799" y="2372158"/>
            <a:ext cx="11316766" cy="9785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fontScale="97500"/>
          </a:bodyPr>
          <a:lstStyle>
            <a:lvl1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lnSpc>
                <a:spcPct val="100000"/>
              </a:lnSpc>
            </a:pPr>
            <a:r>
              <a:rPr lang="de-DE" sz="6000" b="1" u="none" dirty="0">
                <a:latin typeface="Rockwell" panose="02060603020205020403" pitchFamily="18" charset="77"/>
              </a:rPr>
              <a:t>Schritt 3: Perspektivwechsel</a:t>
            </a:r>
            <a:endParaRPr lang="de-DE" sz="6000" b="1" u="none" dirty="0">
              <a:latin typeface="Rockwell" panose="02060603020205020403" pitchFamily="18" charset="77"/>
              <a:ea typeface="Roboto Slab Light" pitchFamily="2" charset="0"/>
            </a:endParaRPr>
          </a:p>
        </p:txBody>
      </p:sp>
      <p:sp>
        <p:nvSpPr>
          <p:cNvPr id="9" name="Textfeld 8">
            <a:extLst>
              <a:ext uri="{FF2B5EF4-FFF2-40B4-BE49-F238E27FC236}">
                <a16:creationId xmlns:a16="http://schemas.microsoft.com/office/drawing/2014/main" id="{0546EC7A-EDB4-9A27-76DE-601DA239B678}"/>
              </a:ext>
            </a:extLst>
          </p:cNvPr>
          <p:cNvSpPr txBox="1"/>
          <p:nvPr/>
        </p:nvSpPr>
        <p:spPr>
          <a:xfrm>
            <a:off x="585980" y="3515064"/>
            <a:ext cx="8385897"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DE" sz="3500" dirty="0">
                <a:latin typeface="Rockwell" panose="02060603020205020403" pitchFamily="18" charset="77"/>
                <a:ea typeface="Roboto Slab Light" pitchFamily="2" charset="0"/>
              </a:rPr>
              <a:t>Die Kopfstandübung</a:t>
            </a:r>
            <a:endParaRPr lang="de-DE" sz="3500" dirty="0">
              <a:latin typeface="Rockwell" panose="02060603020205020403" pitchFamily="18" charset="77"/>
            </a:endParaRPr>
          </a:p>
        </p:txBody>
      </p:sp>
    </p:spTree>
    <p:extLst>
      <p:ext uri="{BB962C8B-B14F-4D97-AF65-F5344CB8AC3E}">
        <p14:creationId xmlns:p14="http://schemas.microsoft.com/office/powerpoint/2010/main" val="372575932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334;p55">
            <a:extLst>
              <a:ext uri="{FF2B5EF4-FFF2-40B4-BE49-F238E27FC236}">
                <a16:creationId xmlns:a16="http://schemas.microsoft.com/office/drawing/2014/main" id="{AB646E24-6AF4-493A-541C-FA8593E2823B}"/>
              </a:ext>
            </a:extLst>
          </p:cNvPr>
          <p:cNvPicPr preferRelativeResize="0"/>
          <p:nvPr/>
        </p:nvPicPr>
        <p:blipFill rotWithShape="1">
          <a:blip r:embed="rId2">
            <a:alphaModFix/>
          </a:blip>
          <a:srcRect b="9763"/>
          <a:stretch/>
        </p:blipFill>
        <p:spPr>
          <a:xfrm>
            <a:off x="3856825" y="2390012"/>
            <a:ext cx="4478350" cy="4016592"/>
          </a:xfrm>
          <a:prstGeom prst="rect">
            <a:avLst/>
          </a:prstGeom>
          <a:noFill/>
          <a:ln>
            <a:noFill/>
          </a:ln>
        </p:spPr>
      </p:pic>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Kopfstandübung – Perspektivwechsel</a:t>
            </a:r>
            <a:endParaRPr u="none" dirty="0">
              <a:latin typeface="Roboto Slab Light" pitchFamily="2" charset="0"/>
              <a:ea typeface="Roboto Slab Light" pitchFamily="2" charset="0"/>
            </a:endParaRPr>
          </a:p>
        </p:txBody>
      </p:sp>
      <p:sp>
        <p:nvSpPr>
          <p:cNvPr id="6" name="Inhaltsplatzhalter 1">
            <a:extLst>
              <a:ext uri="{FF2B5EF4-FFF2-40B4-BE49-F238E27FC236}">
                <a16:creationId xmlns:a16="http://schemas.microsoft.com/office/drawing/2014/main" id="{AB462701-EE13-180C-B809-DF26AF408BB7}"/>
              </a:ext>
            </a:extLst>
          </p:cNvPr>
          <p:cNvSpPr txBox="1">
            <a:spLocks/>
          </p:cNvSpPr>
          <p:nvPr/>
        </p:nvSpPr>
        <p:spPr>
          <a:xfrm>
            <a:off x="695325" y="1749299"/>
            <a:ext cx="8299315" cy="12783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t>Was passiert, wenn niemand </a:t>
            </a:r>
            <a:b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br>
            <a: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t>gegen demokratiefeindliche Inhalte vorgeht?</a:t>
            </a:r>
          </a:p>
        </p:txBody>
      </p:sp>
    </p:spTree>
    <p:extLst>
      <p:ext uri="{BB962C8B-B14F-4D97-AF65-F5344CB8AC3E}">
        <p14:creationId xmlns:p14="http://schemas.microsoft.com/office/powerpoint/2010/main" val="94587021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15</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Die Konsequenzen</a:t>
            </a:r>
            <a:endParaRPr u="none" dirty="0">
              <a:latin typeface="Roboto Slab Light" pitchFamily="2" charset="0"/>
              <a:ea typeface="Roboto Slab Light" pitchFamily="2" charset="0"/>
            </a:endParaRPr>
          </a:p>
        </p:txBody>
      </p:sp>
      <p:sp>
        <p:nvSpPr>
          <p:cNvPr id="6" name="Inhaltsplatzhalter 1">
            <a:extLst>
              <a:ext uri="{FF2B5EF4-FFF2-40B4-BE49-F238E27FC236}">
                <a16:creationId xmlns:a16="http://schemas.microsoft.com/office/drawing/2014/main" id="{AB462701-EE13-180C-B809-DF26AF408BB7}"/>
              </a:ext>
            </a:extLst>
          </p:cNvPr>
          <p:cNvSpPr txBox="1">
            <a:spLocks/>
          </p:cNvSpPr>
          <p:nvPr/>
        </p:nvSpPr>
        <p:spPr>
          <a:xfrm>
            <a:off x="1092200" y="1749299"/>
            <a:ext cx="7204311"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Wie sähe die (digitale) Welt aus, wenn sich niemand gegen Demokratiefeindlichkeit stellen würde?</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könnte passieren, wenn demokratiefeindliche Inhalte unbeantwortet blieben?</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Welche Auswirkungen hätte es, wenn auf Social Media niemand Haltung zeigen oder eingreifen würde?</a:t>
            </a: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p:txBody>
      </p:sp>
      <p:pic>
        <p:nvPicPr>
          <p:cNvPr id="13" name="Grafik 12" descr="Marke 1 mit einfarbiger Füllung">
            <a:extLst>
              <a:ext uri="{FF2B5EF4-FFF2-40B4-BE49-F238E27FC236}">
                <a16:creationId xmlns:a16="http://schemas.microsoft.com/office/drawing/2014/main" id="{ECC0B231-0389-E5A9-CBA6-E2D504072B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71460" y="1786876"/>
            <a:ext cx="360000" cy="360000"/>
          </a:xfrm>
          <a:prstGeom prst="rect">
            <a:avLst/>
          </a:prstGeom>
        </p:spPr>
      </p:pic>
      <p:pic>
        <p:nvPicPr>
          <p:cNvPr id="14" name="Grafik 13" descr="Abzeichen mit einfarbiger Füllung">
            <a:extLst>
              <a:ext uri="{FF2B5EF4-FFF2-40B4-BE49-F238E27FC236}">
                <a16:creationId xmlns:a16="http://schemas.microsoft.com/office/drawing/2014/main" id="{BDE9AE0A-27C9-5CA7-680B-556631E04FF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71460" y="2617365"/>
            <a:ext cx="360000" cy="360000"/>
          </a:xfrm>
          <a:prstGeom prst="rect">
            <a:avLst/>
          </a:prstGeom>
        </p:spPr>
      </p:pic>
      <p:pic>
        <p:nvPicPr>
          <p:cNvPr id="17" name="Grafik 16" descr="Marke 3 mit einfarbiger Füllung">
            <a:extLst>
              <a:ext uri="{FF2B5EF4-FFF2-40B4-BE49-F238E27FC236}">
                <a16:creationId xmlns:a16="http://schemas.microsoft.com/office/drawing/2014/main" id="{CF27CA03-DB84-9906-C167-9B3ED801928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1460" y="3419573"/>
            <a:ext cx="360000" cy="360000"/>
          </a:xfrm>
          <a:prstGeom prst="rect">
            <a:avLst/>
          </a:prstGeom>
        </p:spPr>
      </p:pic>
    </p:spTree>
    <p:extLst>
      <p:ext uri="{BB962C8B-B14F-4D97-AF65-F5344CB8AC3E}">
        <p14:creationId xmlns:p14="http://schemas.microsoft.com/office/powerpoint/2010/main" val="368890458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16</a:t>
            </a:fld>
            <a:endParaRPr dirty="0"/>
          </a:p>
        </p:txBody>
      </p:sp>
      <p:sp>
        <p:nvSpPr>
          <p:cNvPr id="17" name="Titel 2">
            <a:extLst>
              <a:ext uri="{FF2B5EF4-FFF2-40B4-BE49-F238E27FC236}">
                <a16:creationId xmlns:a16="http://schemas.microsoft.com/office/drawing/2014/main" id="{EE23BAC8-F0E3-EDC2-1333-A0BF4E2134B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Reflexion</a:t>
            </a:r>
            <a:endParaRPr u="none" dirty="0">
              <a:latin typeface="Roboto Slab Light" pitchFamily="2" charset="0"/>
              <a:ea typeface="Roboto Slab Light" pitchFamily="2" charset="0"/>
            </a:endParaRPr>
          </a:p>
        </p:txBody>
      </p:sp>
      <p:sp>
        <p:nvSpPr>
          <p:cNvPr id="18" name="Inhaltsplatzhalter 1">
            <a:extLst>
              <a:ext uri="{FF2B5EF4-FFF2-40B4-BE49-F238E27FC236}">
                <a16:creationId xmlns:a16="http://schemas.microsoft.com/office/drawing/2014/main" id="{4E5518F7-62CE-95B4-ADFE-48CC7AB4E968}"/>
              </a:ext>
            </a:extLst>
          </p:cNvPr>
          <p:cNvSpPr txBox="1">
            <a:spLocks/>
          </p:cNvSpPr>
          <p:nvPr/>
        </p:nvSpPr>
        <p:spPr>
          <a:xfrm>
            <a:off x="1092200" y="1749299"/>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Wer profitiert?</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Wer ist betroffen?</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p:txBody>
      </p:sp>
      <p:pic>
        <p:nvPicPr>
          <p:cNvPr id="19" name="Grafik 18" descr="Abzeichen Tick1 mit einfarbiger Füllung">
            <a:extLst>
              <a:ext uri="{FF2B5EF4-FFF2-40B4-BE49-F238E27FC236}">
                <a16:creationId xmlns:a16="http://schemas.microsoft.com/office/drawing/2014/main" id="{B72317A2-0709-5D5F-C2A3-23711E4EA4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1786876"/>
            <a:ext cx="360000" cy="360000"/>
          </a:xfrm>
          <a:prstGeom prst="rect">
            <a:avLst/>
          </a:prstGeom>
        </p:spPr>
      </p:pic>
      <p:pic>
        <p:nvPicPr>
          <p:cNvPr id="21" name="Grafik 20" descr="Abzeichen Tick1 mit einfarbiger Füllung">
            <a:extLst>
              <a:ext uri="{FF2B5EF4-FFF2-40B4-BE49-F238E27FC236}">
                <a16:creationId xmlns:a16="http://schemas.microsoft.com/office/drawing/2014/main" id="{51EBBB61-7770-319E-2217-85FA126C98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196755"/>
            <a:ext cx="360000" cy="360000"/>
          </a:xfrm>
          <a:prstGeom prst="rect">
            <a:avLst/>
          </a:prstGeom>
        </p:spPr>
      </p:pic>
    </p:spTree>
    <p:extLst>
      <p:ext uri="{BB962C8B-B14F-4D97-AF65-F5344CB8AC3E}">
        <p14:creationId xmlns:p14="http://schemas.microsoft.com/office/powerpoint/2010/main" val="187569288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dirty="0"/>
          </a:p>
        </p:txBody>
      </p:sp>
      <p:sp>
        <p:nvSpPr>
          <p:cNvPr id="17" name="Titel 2">
            <a:extLst>
              <a:ext uri="{FF2B5EF4-FFF2-40B4-BE49-F238E27FC236}">
                <a16:creationId xmlns:a16="http://schemas.microsoft.com/office/drawing/2014/main" id="{EE23BAC8-F0E3-EDC2-1333-A0BF4E2134B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Umkehrung</a:t>
            </a:r>
            <a:endParaRPr u="none" dirty="0">
              <a:latin typeface="Roboto Slab Light" pitchFamily="2" charset="0"/>
              <a:ea typeface="Roboto Slab Light" pitchFamily="2" charset="0"/>
            </a:endParaRPr>
          </a:p>
        </p:txBody>
      </p:sp>
      <p:sp>
        <p:nvSpPr>
          <p:cNvPr id="18" name="Inhaltsplatzhalter 1">
            <a:extLst>
              <a:ext uri="{FF2B5EF4-FFF2-40B4-BE49-F238E27FC236}">
                <a16:creationId xmlns:a16="http://schemas.microsoft.com/office/drawing/2014/main" id="{4E5518F7-62CE-95B4-ADFE-48CC7AB4E968}"/>
              </a:ext>
            </a:extLst>
          </p:cNvPr>
          <p:cNvSpPr txBox="1">
            <a:spLocks/>
          </p:cNvSpPr>
          <p:nvPr/>
        </p:nvSpPr>
        <p:spPr>
          <a:xfrm>
            <a:off x="695325" y="1736725"/>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Arial Nova Bold"/>
              </a:rPr>
              <a:t>Wir wollen jetzt konkrete Handlungsoptionen ableiten.</a:t>
            </a: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p:txBody>
      </p:sp>
    </p:spTree>
    <p:extLst>
      <p:ext uri="{BB962C8B-B14F-4D97-AF65-F5344CB8AC3E}">
        <p14:creationId xmlns:p14="http://schemas.microsoft.com/office/powerpoint/2010/main" val="60985629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18</a:t>
            </a:fld>
            <a:endParaRPr dirty="0"/>
          </a:p>
        </p:txBody>
      </p:sp>
      <p:sp>
        <p:nvSpPr>
          <p:cNvPr id="4" name="Titel 2">
            <a:extLst>
              <a:ext uri="{FF2B5EF4-FFF2-40B4-BE49-F238E27FC236}">
                <a16:creationId xmlns:a16="http://schemas.microsoft.com/office/drawing/2014/main" id="{79314ED7-08AC-0684-8369-168D12E8314F}"/>
              </a:ext>
            </a:extLst>
          </p:cNvPr>
          <p:cNvSpPr txBox="1">
            <a:spLocks noGrp="1"/>
          </p:cNvSpPr>
          <p:nvPr>
            <p:ph type="title"/>
          </p:nvPr>
        </p:nvSpPr>
        <p:spPr>
          <a:xfrm>
            <a:off x="682799" y="1931088"/>
            <a:ext cx="11316766" cy="1842147"/>
          </a:xfrm>
          <a:prstGeom prst="rect">
            <a:avLst/>
          </a:prstGeom>
        </p:spPr>
        <p:txBody>
          <a:bodyPr>
            <a:normAutofit fontScale="90000"/>
          </a:bodyPr>
          <a:lstStyle/>
          <a:p>
            <a:pPr>
              <a:lnSpc>
                <a:spcPct val="100000"/>
              </a:lnSpc>
            </a:pPr>
            <a:r>
              <a:rPr lang="de-DE" sz="6700" u="none" dirty="0"/>
              <a:t>Schritt 4: </a:t>
            </a:r>
            <a:br>
              <a:rPr lang="de-DE" sz="6700" u="none" dirty="0"/>
            </a:br>
            <a:r>
              <a:rPr lang="de-DE" sz="6700" u="none" dirty="0"/>
              <a:t>Digitale Zivilcourage</a:t>
            </a:r>
            <a:endParaRPr sz="3900" u="none" dirty="0">
              <a:latin typeface="Roboto Slab Light" pitchFamily="2" charset="0"/>
              <a:ea typeface="Roboto Slab Light" pitchFamily="2" charset="0"/>
            </a:endParaRPr>
          </a:p>
        </p:txBody>
      </p:sp>
      <p:sp>
        <p:nvSpPr>
          <p:cNvPr id="6" name="Textfeld 5">
            <a:extLst>
              <a:ext uri="{FF2B5EF4-FFF2-40B4-BE49-F238E27FC236}">
                <a16:creationId xmlns:a16="http://schemas.microsoft.com/office/drawing/2014/main" id="{0FB43C7C-656C-21D2-9F3E-FE8A97FB9FC1}"/>
              </a:ext>
            </a:extLst>
          </p:cNvPr>
          <p:cNvSpPr txBox="1"/>
          <p:nvPr/>
        </p:nvSpPr>
        <p:spPr>
          <a:xfrm>
            <a:off x="585980" y="3945363"/>
            <a:ext cx="8385897" cy="6309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DE" sz="3500" u="none" dirty="0">
                <a:latin typeface="Rockwell" panose="02060603020205020403" pitchFamily="18" charset="77"/>
                <a:ea typeface="Roboto Slab Light" pitchFamily="2" charset="0"/>
              </a:rPr>
              <a:t>Was können wir konkret tun?</a:t>
            </a:r>
            <a:endParaRPr lang="de-DE" sz="3500" dirty="0">
              <a:latin typeface="Rockwell" panose="02060603020205020403" pitchFamily="18" charset="77"/>
            </a:endParaRPr>
          </a:p>
        </p:txBody>
      </p:sp>
    </p:spTree>
    <p:extLst>
      <p:ext uri="{BB962C8B-B14F-4D97-AF65-F5344CB8AC3E}">
        <p14:creationId xmlns:p14="http://schemas.microsoft.com/office/powerpoint/2010/main" val="188803762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19</a:t>
            </a:fld>
            <a:endParaRPr dirty="0"/>
          </a:p>
        </p:txBody>
      </p:sp>
      <p:sp>
        <p:nvSpPr>
          <p:cNvPr id="17" name="Titel 2">
            <a:extLst>
              <a:ext uri="{FF2B5EF4-FFF2-40B4-BE49-F238E27FC236}">
                <a16:creationId xmlns:a16="http://schemas.microsoft.com/office/drawing/2014/main" id="{EE23BAC8-F0E3-EDC2-1333-A0BF4E2134B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Digitale Zivilcourage zeigen</a:t>
            </a:r>
            <a:endParaRPr u="none" dirty="0">
              <a:latin typeface="Roboto Slab Light" pitchFamily="2" charset="0"/>
              <a:ea typeface="Roboto Slab Light" pitchFamily="2" charset="0"/>
            </a:endParaRPr>
          </a:p>
        </p:txBody>
      </p:sp>
      <p:sp>
        <p:nvSpPr>
          <p:cNvPr id="18" name="Inhaltsplatzhalter 1">
            <a:extLst>
              <a:ext uri="{FF2B5EF4-FFF2-40B4-BE49-F238E27FC236}">
                <a16:creationId xmlns:a16="http://schemas.microsoft.com/office/drawing/2014/main" id="{4E5518F7-62CE-95B4-ADFE-48CC7AB4E968}"/>
              </a:ext>
            </a:extLst>
          </p:cNvPr>
          <p:cNvSpPr txBox="1">
            <a:spLocks/>
          </p:cNvSpPr>
          <p:nvPr/>
        </p:nvSpPr>
        <p:spPr>
          <a:xfrm>
            <a:off x="1092200" y="1749299"/>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bedeutet das für uns?</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Welche Ideen habt ihr?</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p:txBody>
      </p:sp>
      <p:pic>
        <p:nvPicPr>
          <p:cNvPr id="19" name="Grafik 18" descr="Abzeichen Tick1 mit einfarbiger Füllung">
            <a:extLst>
              <a:ext uri="{FF2B5EF4-FFF2-40B4-BE49-F238E27FC236}">
                <a16:creationId xmlns:a16="http://schemas.microsoft.com/office/drawing/2014/main" id="{B72317A2-0709-5D5F-C2A3-23711E4EA47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1786876"/>
            <a:ext cx="360000" cy="360000"/>
          </a:xfrm>
          <a:prstGeom prst="rect">
            <a:avLst/>
          </a:prstGeom>
        </p:spPr>
      </p:pic>
      <p:pic>
        <p:nvPicPr>
          <p:cNvPr id="2" name="Grafik 1" descr="Abzeichen Tick1 mit einfarbiger Füllung">
            <a:extLst>
              <a:ext uri="{FF2B5EF4-FFF2-40B4-BE49-F238E27FC236}">
                <a16:creationId xmlns:a16="http://schemas.microsoft.com/office/drawing/2014/main" id="{AAB4AB1B-5E58-9525-708F-C64662F3422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193276"/>
            <a:ext cx="360000" cy="360000"/>
          </a:xfrm>
          <a:prstGeom prst="rect">
            <a:avLst/>
          </a:prstGeom>
        </p:spPr>
      </p:pic>
    </p:spTree>
    <p:extLst>
      <p:ext uri="{BB962C8B-B14F-4D97-AF65-F5344CB8AC3E}">
        <p14:creationId xmlns:p14="http://schemas.microsoft.com/office/powerpoint/2010/main" val="38903304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Pfeil nach rechts Silhouette">
            <a:extLst>
              <a:ext uri="{FF2B5EF4-FFF2-40B4-BE49-F238E27FC236}">
                <a16:creationId xmlns:a16="http://schemas.microsoft.com/office/drawing/2014/main" id="{393A9425-C8BA-B014-EF30-F2B52E18015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5942057" y="2146054"/>
            <a:ext cx="314932" cy="385178"/>
          </a:xfrm>
          <a:prstGeom prst="rect">
            <a:avLst/>
          </a:prstGeom>
        </p:spPr>
      </p:pic>
      <p:pic>
        <p:nvPicPr>
          <p:cNvPr id="5" name="Grafik 4" descr="Pfeil nach rechts Silhouette">
            <a:extLst>
              <a:ext uri="{FF2B5EF4-FFF2-40B4-BE49-F238E27FC236}">
                <a16:creationId xmlns:a16="http://schemas.microsoft.com/office/drawing/2014/main" id="{BD586B0B-C440-1FB6-14B9-9C3982361A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5942057" y="3310974"/>
            <a:ext cx="314932" cy="385178"/>
          </a:xfrm>
          <a:prstGeom prst="rect">
            <a:avLst/>
          </a:prstGeom>
        </p:spPr>
      </p:pic>
      <p:pic>
        <p:nvPicPr>
          <p:cNvPr id="6" name="Grafik 5" descr="Pfeil nach rechts Silhouette">
            <a:extLst>
              <a:ext uri="{FF2B5EF4-FFF2-40B4-BE49-F238E27FC236}">
                <a16:creationId xmlns:a16="http://schemas.microsoft.com/office/drawing/2014/main" id="{54E8A628-1622-0853-6B89-BDD02CE1A0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5400000">
            <a:off x="5942057" y="4442492"/>
            <a:ext cx="314932" cy="385178"/>
          </a:xfrm>
          <a:prstGeom prst="rect">
            <a:avLst/>
          </a:prstGeom>
        </p:spPr>
      </p:pic>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a:t>
            </a:fld>
            <a:endParaRPr dirty="0"/>
          </a:p>
        </p:txBody>
      </p:sp>
      <p:sp>
        <p:nvSpPr>
          <p:cNvPr id="10" name="Google Shape;170;p37">
            <a:extLst>
              <a:ext uri="{FF2B5EF4-FFF2-40B4-BE49-F238E27FC236}">
                <a16:creationId xmlns:a16="http://schemas.microsoft.com/office/drawing/2014/main" id="{A30CAD3E-CAD1-813E-FCA9-C6A16A4BD794}"/>
              </a:ext>
            </a:extLst>
          </p:cNvPr>
          <p:cNvSpPr/>
          <p:nvPr/>
        </p:nvSpPr>
        <p:spPr>
          <a:xfrm>
            <a:off x="3152550" y="2810449"/>
            <a:ext cx="5886900" cy="306300"/>
          </a:xfrm>
          <a:prstGeom prst="roundRect">
            <a:avLst>
              <a:gd name="adj" fmla="val 16667"/>
            </a:avLst>
          </a:prstGeom>
          <a:noFill/>
          <a:ln w="9525" cap="flat" cmpd="sng">
            <a:noFill/>
            <a:prstDash val="solid"/>
            <a:round/>
            <a:headEnd type="none" w="sm" len="sm"/>
            <a:tailEnd type="none" w="sm" len="sm"/>
          </a:ln>
        </p:spPr>
        <p:txBody>
          <a:bodyPr spcFirstLastPara="1" wrap="square" lIns="68575" tIns="34275" rIns="68575" bIns="34275" anchor="t" anchorCtr="0">
            <a:noAutofit/>
          </a:bodyPr>
          <a:lstStyle/>
          <a:p>
            <a:pPr marL="0" lvl="0" indent="0" algn="ctr" rtl="0">
              <a:spcBef>
                <a:spcPts val="0"/>
              </a:spcBef>
              <a:spcAft>
                <a:spcPts val="0"/>
              </a:spcAft>
              <a:buClr>
                <a:schemeClr val="dk1"/>
              </a:buClr>
              <a:buFont typeface="Arial"/>
              <a:buNone/>
            </a:pPr>
            <a:r>
              <a:rPr lang="de" dirty="0">
                <a:solidFill>
                  <a:schemeClr val="tx1"/>
                </a:solidFill>
                <a:latin typeface="Aptos" panose="020B0004020202020204" pitchFamily="34" charset="0"/>
                <a:ea typeface="Roboto Slab Medium" pitchFamily="2" charset="0"/>
                <a:cs typeface="Open Sans"/>
                <a:sym typeface="Open Sans"/>
              </a:rPr>
              <a:t>Positionsübung – Über eure Erfahrungen sprechen</a:t>
            </a:r>
            <a:endParaRPr dirty="0">
              <a:solidFill>
                <a:schemeClr val="tx1"/>
              </a:solidFill>
              <a:latin typeface="Aptos" panose="020B0004020202020204" pitchFamily="34" charset="0"/>
              <a:ea typeface="Roboto Slab Medium" pitchFamily="2" charset="0"/>
              <a:cs typeface="Open Sans"/>
              <a:sym typeface="Open Sans"/>
            </a:endParaRPr>
          </a:p>
          <a:p>
            <a:pPr marL="0" marR="0" lvl="0" indent="0" algn="ctr" rtl="0">
              <a:spcBef>
                <a:spcPts val="0"/>
              </a:spcBef>
              <a:spcAft>
                <a:spcPts val="0"/>
              </a:spcAft>
              <a:buNone/>
            </a:pPr>
            <a:endParaRPr dirty="0">
              <a:solidFill>
                <a:schemeClr val="tx1"/>
              </a:solidFill>
              <a:latin typeface="Rockwell" panose="02060603020205020403" pitchFamily="18" charset="77"/>
              <a:ea typeface="Roboto Slab Medium" pitchFamily="2" charset="0"/>
              <a:cs typeface="Open Sans"/>
              <a:sym typeface="Open Sans"/>
            </a:endParaRPr>
          </a:p>
        </p:txBody>
      </p:sp>
      <p:sp>
        <p:nvSpPr>
          <p:cNvPr id="11" name="Google Shape;171;p37">
            <a:extLst>
              <a:ext uri="{FF2B5EF4-FFF2-40B4-BE49-F238E27FC236}">
                <a16:creationId xmlns:a16="http://schemas.microsoft.com/office/drawing/2014/main" id="{54AC73CD-41D0-4AC9-9EAC-3B5593B744A5}"/>
              </a:ext>
            </a:extLst>
          </p:cNvPr>
          <p:cNvSpPr/>
          <p:nvPr/>
        </p:nvSpPr>
        <p:spPr>
          <a:xfrm>
            <a:off x="3150462" y="1643377"/>
            <a:ext cx="5886900" cy="306300"/>
          </a:xfrm>
          <a:prstGeom prst="roundRect">
            <a:avLst>
              <a:gd name="adj" fmla="val 16667"/>
            </a:avLst>
          </a:prstGeom>
          <a:noFill/>
          <a:ln w="9525" cap="flat" cmpd="sng">
            <a:noFill/>
            <a:prstDash val="solid"/>
            <a:round/>
            <a:headEnd type="none" w="sm" len="sm"/>
            <a:tailEnd type="none" w="sm" len="sm"/>
          </a:ln>
        </p:spPr>
        <p:txBody>
          <a:bodyPr spcFirstLastPara="1" wrap="square" lIns="68575" tIns="34275" rIns="68575" bIns="34275" anchor="t" anchorCtr="0">
            <a:noAutofit/>
          </a:bodyPr>
          <a:lstStyle/>
          <a:p>
            <a:pPr marL="0" lvl="0" indent="0" algn="ctr" rtl="0">
              <a:spcBef>
                <a:spcPts val="0"/>
              </a:spcBef>
              <a:spcAft>
                <a:spcPts val="0"/>
              </a:spcAft>
              <a:buClr>
                <a:schemeClr val="dk1"/>
              </a:buClr>
              <a:buFont typeface="Arial"/>
              <a:buNone/>
            </a:pPr>
            <a:r>
              <a:rPr lang="de" dirty="0">
                <a:solidFill>
                  <a:schemeClr val="tx1"/>
                </a:solidFill>
                <a:latin typeface="Aptos" panose="020B0004020202020204" pitchFamily="34" charset="0"/>
                <a:ea typeface="Roboto Slab Medium" pitchFamily="2" charset="0"/>
                <a:cs typeface="Open Sans"/>
                <a:sym typeface="Open Sans"/>
              </a:rPr>
              <a:t>Ankommen und Begrüßung</a:t>
            </a:r>
            <a:endParaRPr dirty="0">
              <a:solidFill>
                <a:schemeClr val="tx1"/>
              </a:solidFill>
              <a:latin typeface="Aptos" panose="020B0004020202020204" pitchFamily="34" charset="0"/>
              <a:ea typeface="Roboto Slab Medium" pitchFamily="2" charset="0"/>
              <a:cs typeface="Open Sans"/>
              <a:sym typeface="Open Sans"/>
            </a:endParaRPr>
          </a:p>
          <a:p>
            <a:pPr marL="0" marR="0" lvl="0" indent="0" algn="ctr" rtl="0">
              <a:spcBef>
                <a:spcPts val="0"/>
              </a:spcBef>
              <a:spcAft>
                <a:spcPts val="0"/>
              </a:spcAft>
              <a:buNone/>
            </a:pPr>
            <a:endParaRPr dirty="0">
              <a:solidFill>
                <a:schemeClr val="tx1"/>
              </a:solidFill>
              <a:latin typeface="Aptos" panose="020B0004020202020204" pitchFamily="34" charset="0"/>
              <a:ea typeface="Roboto Slab Medium" pitchFamily="2" charset="0"/>
              <a:cs typeface="Open Sans"/>
              <a:sym typeface="Open Sans"/>
            </a:endParaRPr>
          </a:p>
        </p:txBody>
      </p:sp>
      <p:sp>
        <p:nvSpPr>
          <p:cNvPr id="12" name="Google Shape;173;p37">
            <a:extLst>
              <a:ext uri="{FF2B5EF4-FFF2-40B4-BE49-F238E27FC236}">
                <a16:creationId xmlns:a16="http://schemas.microsoft.com/office/drawing/2014/main" id="{A70F6967-6912-37D7-6826-84B41F67F08F}"/>
              </a:ext>
            </a:extLst>
          </p:cNvPr>
          <p:cNvSpPr/>
          <p:nvPr/>
        </p:nvSpPr>
        <p:spPr>
          <a:xfrm>
            <a:off x="3152550" y="5135681"/>
            <a:ext cx="5886900" cy="306300"/>
          </a:xfrm>
          <a:prstGeom prst="roundRect">
            <a:avLst>
              <a:gd name="adj" fmla="val 16667"/>
            </a:avLst>
          </a:prstGeom>
          <a:noFill/>
          <a:ln w="9525"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spcBef>
                <a:spcPts val="0"/>
              </a:spcBef>
              <a:spcAft>
                <a:spcPts val="0"/>
              </a:spcAft>
              <a:buNone/>
            </a:pPr>
            <a:r>
              <a:rPr lang="de" dirty="0">
                <a:solidFill>
                  <a:schemeClr val="tx1"/>
                </a:solidFill>
                <a:latin typeface="Aptos" panose="020B0004020202020204" pitchFamily="34" charset="0"/>
                <a:ea typeface="Roboto Slab Medium" pitchFamily="2" charset="0"/>
                <a:cs typeface="Open Sans"/>
                <a:sym typeface="Open Sans"/>
              </a:rPr>
              <a:t>Digitale Zivilcourage: Was können wir tun?</a:t>
            </a:r>
            <a:endParaRPr dirty="0">
              <a:solidFill>
                <a:schemeClr val="tx1"/>
              </a:solidFill>
              <a:latin typeface="Aptos" panose="020B0004020202020204" pitchFamily="34" charset="0"/>
              <a:ea typeface="Roboto Slab Medium" pitchFamily="2" charset="0"/>
              <a:cs typeface="Open Sans"/>
              <a:sym typeface="Open Sans"/>
            </a:endParaRPr>
          </a:p>
        </p:txBody>
      </p:sp>
      <p:sp>
        <p:nvSpPr>
          <p:cNvPr id="14" name="Google Shape;176;p37">
            <a:extLst>
              <a:ext uri="{FF2B5EF4-FFF2-40B4-BE49-F238E27FC236}">
                <a16:creationId xmlns:a16="http://schemas.microsoft.com/office/drawing/2014/main" id="{DC8F3792-FEED-6C3E-1BAE-7224EABC8A35}"/>
              </a:ext>
            </a:extLst>
          </p:cNvPr>
          <p:cNvSpPr/>
          <p:nvPr/>
        </p:nvSpPr>
        <p:spPr>
          <a:xfrm>
            <a:off x="3125410" y="3965732"/>
            <a:ext cx="5967600" cy="283388"/>
          </a:xfrm>
          <a:prstGeom prst="rect">
            <a:avLst/>
          </a:prstGeom>
          <a:noFill/>
          <a:ln>
            <a:noFill/>
          </a:ln>
        </p:spPr>
        <p:txBody>
          <a:bodyPr spcFirstLastPara="1" wrap="square" lIns="68575" tIns="34275" rIns="68575" bIns="34275" anchor="t" anchorCtr="0">
            <a:noAutofit/>
          </a:bodyPr>
          <a:lstStyle/>
          <a:p>
            <a:pPr marL="0" lvl="0" indent="0" algn="ctr" rtl="0">
              <a:spcBef>
                <a:spcPts val="0"/>
              </a:spcBef>
              <a:spcAft>
                <a:spcPts val="0"/>
              </a:spcAft>
              <a:buClr>
                <a:schemeClr val="dk1"/>
              </a:buClr>
              <a:buFont typeface="Arial"/>
              <a:buNone/>
            </a:pPr>
            <a:r>
              <a:rPr lang="de" dirty="0">
                <a:solidFill>
                  <a:schemeClr val="tx1"/>
                </a:solidFill>
                <a:latin typeface="Aptos" panose="020B0004020202020204" pitchFamily="34" charset="0"/>
                <a:ea typeface="Roboto Slab Medium" pitchFamily="2" charset="0"/>
                <a:cs typeface="Open Sans"/>
                <a:sym typeface="Open Sans"/>
              </a:rPr>
              <a:t>Memory – Demokratiefeindlichkeit verstehen</a:t>
            </a:r>
            <a:endParaRPr dirty="0">
              <a:solidFill>
                <a:schemeClr val="tx1"/>
              </a:solidFill>
              <a:latin typeface="Aptos" panose="020B0004020202020204" pitchFamily="34" charset="0"/>
              <a:ea typeface="Roboto Slab Medium" pitchFamily="2" charset="0"/>
              <a:cs typeface="Open Sans"/>
              <a:sym typeface="Open Sans"/>
            </a:endParaRPr>
          </a:p>
          <a:p>
            <a:pPr marL="0" marR="0" lvl="0" indent="0" algn="l" rtl="0">
              <a:spcBef>
                <a:spcPts val="0"/>
              </a:spcBef>
              <a:spcAft>
                <a:spcPts val="0"/>
              </a:spcAft>
              <a:buNone/>
            </a:pPr>
            <a:endParaRPr dirty="0">
              <a:solidFill>
                <a:schemeClr val="tx1"/>
              </a:solidFill>
              <a:latin typeface="Rockwell" panose="02060603020205020403" pitchFamily="18" charset="77"/>
              <a:ea typeface="Roboto Slab Medium" pitchFamily="2" charset="0"/>
              <a:cs typeface="Open Sans"/>
              <a:sym typeface="Open Sans"/>
            </a:endParaRPr>
          </a:p>
        </p:txBody>
      </p:sp>
      <p:sp>
        <p:nvSpPr>
          <p:cNvPr id="16" name="Alternativer Prozess 15">
            <a:extLst>
              <a:ext uri="{FF2B5EF4-FFF2-40B4-BE49-F238E27FC236}">
                <a16:creationId xmlns:a16="http://schemas.microsoft.com/office/drawing/2014/main" id="{77040F0A-0D80-FA39-8144-6EE5C3ED8061}"/>
              </a:ext>
            </a:extLst>
          </p:cNvPr>
          <p:cNvSpPr/>
          <p:nvPr/>
        </p:nvSpPr>
        <p:spPr>
          <a:xfrm>
            <a:off x="4408510" y="1473267"/>
            <a:ext cx="3382027" cy="718399"/>
          </a:xfrm>
          <a:prstGeom prst="flowChartAlternateProcess">
            <a:avLst/>
          </a:prstGeom>
          <a:no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17" name="Alternativer Prozess 16">
            <a:extLst>
              <a:ext uri="{FF2B5EF4-FFF2-40B4-BE49-F238E27FC236}">
                <a16:creationId xmlns:a16="http://schemas.microsoft.com/office/drawing/2014/main" id="{7BE0952E-9211-D1A4-CBC5-B64823A7C3E3}"/>
              </a:ext>
            </a:extLst>
          </p:cNvPr>
          <p:cNvSpPr/>
          <p:nvPr/>
        </p:nvSpPr>
        <p:spPr>
          <a:xfrm>
            <a:off x="3150463" y="2638446"/>
            <a:ext cx="5886900" cy="718399"/>
          </a:xfrm>
          <a:prstGeom prst="flowChartAlternateProcess">
            <a:avLst/>
          </a:prstGeom>
          <a:no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18" name="Alternativer Prozess 17">
            <a:extLst>
              <a:ext uri="{FF2B5EF4-FFF2-40B4-BE49-F238E27FC236}">
                <a16:creationId xmlns:a16="http://schemas.microsoft.com/office/drawing/2014/main" id="{E5FE2A37-30F6-B3C3-AAFE-4C1F23099078}"/>
              </a:ext>
            </a:extLst>
          </p:cNvPr>
          <p:cNvSpPr/>
          <p:nvPr/>
        </p:nvSpPr>
        <p:spPr>
          <a:xfrm>
            <a:off x="3149160" y="3768784"/>
            <a:ext cx="5886900" cy="718399"/>
          </a:xfrm>
          <a:prstGeom prst="flowChartAlternateProcess">
            <a:avLst/>
          </a:prstGeom>
          <a:no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19" name="Alternativer Prozess 18">
            <a:extLst>
              <a:ext uri="{FF2B5EF4-FFF2-40B4-BE49-F238E27FC236}">
                <a16:creationId xmlns:a16="http://schemas.microsoft.com/office/drawing/2014/main" id="{6565E146-D173-CCEC-DAF3-A6338F66EE60}"/>
              </a:ext>
            </a:extLst>
          </p:cNvPr>
          <p:cNvSpPr/>
          <p:nvPr/>
        </p:nvSpPr>
        <p:spPr>
          <a:xfrm>
            <a:off x="3156073" y="4934747"/>
            <a:ext cx="5886900" cy="718399"/>
          </a:xfrm>
          <a:prstGeom prst="flowChartAlternateProcess">
            <a:avLst/>
          </a:prstGeom>
          <a:no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 name="Titel 2">
            <a:extLst>
              <a:ext uri="{FF2B5EF4-FFF2-40B4-BE49-F238E27FC236}">
                <a16:creationId xmlns:a16="http://schemas.microsoft.com/office/drawing/2014/main" id="{0B034DD7-852A-E678-3417-B1BAF01C668A}"/>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Agenda</a:t>
            </a:r>
            <a:endParaRPr u="none" dirty="0">
              <a:latin typeface="Roboto Slab Light" pitchFamily="2" charset="0"/>
              <a:ea typeface="Roboto Slab Light" pitchFamily="2" charset="0"/>
            </a:endParaRPr>
          </a:p>
        </p:txBody>
      </p:sp>
    </p:spTree>
    <p:extLst>
      <p:ext uri="{BB962C8B-B14F-4D97-AF65-F5344CB8AC3E}">
        <p14:creationId xmlns:p14="http://schemas.microsoft.com/office/powerpoint/2010/main" val="326312451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lternativer Prozess 25">
            <a:extLst>
              <a:ext uri="{FF2B5EF4-FFF2-40B4-BE49-F238E27FC236}">
                <a16:creationId xmlns:a16="http://schemas.microsoft.com/office/drawing/2014/main" id="{11A7E039-9F2F-2D5F-F7A1-B4BECDE95830}"/>
              </a:ext>
            </a:extLst>
          </p:cNvPr>
          <p:cNvSpPr/>
          <p:nvPr/>
        </p:nvSpPr>
        <p:spPr>
          <a:xfrm>
            <a:off x="6694953" y="4975866"/>
            <a:ext cx="3528972" cy="1530235"/>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20</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9"/>
            <a:ext cx="11316766" cy="1588552"/>
          </a:xfrm>
          <a:prstGeom prst="rect">
            <a:avLst/>
          </a:prstGeom>
        </p:spPr>
        <p:txBody>
          <a:bodyPr>
            <a:normAutofit/>
          </a:bodyPr>
          <a:lstStyle/>
          <a:p>
            <a:pPr>
              <a:lnSpc>
                <a:spcPct val="150000"/>
              </a:lnSpc>
            </a:pPr>
            <a:r>
              <a:rPr lang="de-DE" u="none" dirty="0"/>
              <a:t>5-Minuten-Liste</a:t>
            </a:r>
            <a:br>
              <a:rPr lang="de-DE" u="none" dirty="0"/>
            </a:br>
            <a:r>
              <a:rPr lang="de-DE" sz="2900" b="0" u="none" dirty="0">
                <a:ea typeface="Roboto Slab Light" pitchFamily="2" charset="0"/>
              </a:rPr>
              <a:t>Kleine Schritte für digitale Zivilcourage</a:t>
            </a:r>
            <a:endParaRPr sz="2900" b="0" u="none" dirty="0">
              <a:ea typeface="Roboto Slab Light" pitchFamily="2" charset="0"/>
            </a:endParaRPr>
          </a:p>
        </p:txBody>
      </p:sp>
      <p:sp>
        <p:nvSpPr>
          <p:cNvPr id="6" name="Inhaltsplatzhalter 1">
            <a:extLst>
              <a:ext uri="{FF2B5EF4-FFF2-40B4-BE49-F238E27FC236}">
                <a16:creationId xmlns:a16="http://schemas.microsoft.com/office/drawing/2014/main" id="{AB462701-EE13-180C-B809-DF26AF408BB7}"/>
              </a:ext>
            </a:extLst>
          </p:cNvPr>
          <p:cNvSpPr txBox="1">
            <a:spLocks/>
          </p:cNvSpPr>
          <p:nvPr/>
        </p:nvSpPr>
        <p:spPr>
          <a:xfrm>
            <a:off x="1083526" y="2372969"/>
            <a:ext cx="10415501" cy="33572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lvl="1" indent="-184150">
              <a:lnSpc>
                <a:spcPct val="150000"/>
              </a:lnSpc>
              <a:spcBef>
                <a:spcPts val="1200"/>
              </a:spcBef>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Einen positiven oder unterstützenden Kommentar schreiben.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Einen positiven oder unterstützenden Kommentar liken.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Einen Kommentar schreiben, der Haltung zeigt, ohne auf den Hasskommentar zu reagieren.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 vertrauenswürdige Quelle teilen.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Einen problematischen Beitrag melden.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Einer betroffenen Person den Rücken stärken und ihr eine DM schreiben.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Eine Faktencheck-Seite weiterempfehlen.</a:t>
            </a:r>
          </a:p>
          <a:p>
            <a:pPr lvl="1" indent="-18415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Einmal kurz durchatmen, bevor man antwortet.</a:t>
            </a:r>
          </a:p>
        </p:txBody>
      </p:sp>
      <p:pic>
        <p:nvPicPr>
          <p:cNvPr id="2" name="Grafik 1" descr="Marke 1 mit einfarbiger Füllung">
            <a:extLst>
              <a:ext uri="{FF2B5EF4-FFF2-40B4-BE49-F238E27FC236}">
                <a16:creationId xmlns:a16="http://schemas.microsoft.com/office/drawing/2014/main" id="{BEA074B3-EDE8-C509-AD13-AEE41ECB32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6998" y="2405039"/>
            <a:ext cx="360000" cy="360000"/>
          </a:xfrm>
          <a:prstGeom prst="rect">
            <a:avLst/>
          </a:prstGeom>
        </p:spPr>
      </p:pic>
      <p:pic>
        <p:nvPicPr>
          <p:cNvPr id="3" name="Grafik 2" descr="Abzeichen mit einfarbiger Füllung">
            <a:extLst>
              <a:ext uri="{FF2B5EF4-FFF2-40B4-BE49-F238E27FC236}">
                <a16:creationId xmlns:a16="http://schemas.microsoft.com/office/drawing/2014/main" id="{D753A480-57B2-B36A-6E11-15AEAB2D7D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1937" y="2822937"/>
            <a:ext cx="360000" cy="360000"/>
          </a:xfrm>
          <a:prstGeom prst="rect">
            <a:avLst/>
          </a:prstGeom>
        </p:spPr>
      </p:pic>
      <p:pic>
        <p:nvPicPr>
          <p:cNvPr id="4" name="Grafik 3" descr="Marke 3 mit einfarbiger Füllung">
            <a:extLst>
              <a:ext uri="{FF2B5EF4-FFF2-40B4-BE49-F238E27FC236}">
                <a16:creationId xmlns:a16="http://schemas.microsoft.com/office/drawing/2014/main" id="{9DBD9BEE-28DF-4ADE-1C99-FCFC415A130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1937" y="3228843"/>
            <a:ext cx="360000" cy="360000"/>
          </a:xfrm>
          <a:prstGeom prst="rect">
            <a:avLst/>
          </a:prstGeom>
        </p:spPr>
      </p:pic>
      <p:pic>
        <p:nvPicPr>
          <p:cNvPr id="11" name="Grafik 10" descr="Marke 4 mit einfarbiger Füllung">
            <a:extLst>
              <a:ext uri="{FF2B5EF4-FFF2-40B4-BE49-F238E27FC236}">
                <a16:creationId xmlns:a16="http://schemas.microsoft.com/office/drawing/2014/main" id="{A7A1C253-1939-FE3C-93C2-F4036972807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1937" y="3651217"/>
            <a:ext cx="360000" cy="360000"/>
          </a:xfrm>
          <a:prstGeom prst="rect">
            <a:avLst/>
          </a:prstGeom>
        </p:spPr>
      </p:pic>
      <p:pic>
        <p:nvPicPr>
          <p:cNvPr id="14" name="Grafik 13" descr="Marke 5 mit einfarbiger Füllung">
            <a:extLst>
              <a:ext uri="{FF2B5EF4-FFF2-40B4-BE49-F238E27FC236}">
                <a16:creationId xmlns:a16="http://schemas.microsoft.com/office/drawing/2014/main" id="{ABD01BC1-0FFD-CF73-E7B2-44494270F31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1937" y="4055673"/>
            <a:ext cx="360000" cy="360000"/>
          </a:xfrm>
          <a:prstGeom prst="rect">
            <a:avLst/>
          </a:prstGeom>
        </p:spPr>
      </p:pic>
      <p:pic>
        <p:nvPicPr>
          <p:cNvPr id="16" name="Grafik 15" descr="Marke 6 mit einfarbiger Füllung">
            <a:extLst>
              <a:ext uri="{FF2B5EF4-FFF2-40B4-BE49-F238E27FC236}">
                <a16:creationId xmlns:a16="http://schemas.microsoft.com/office/drawing/2014/main" id="{6EF99877-2967-6DD1-6421-7CEBB3268FE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1937" y="4465324"/>
            <a:ext cx="360000" cy="360000"/>
          </a:xfrm>
          <a:prstGeom prst="rect">
            <a:avLst/>
          </a:prstGeom>
        </p:spPr>
      </p:pic>
      <p:pic>
        <p:nvPicPr>
          <p:cNvPr id="18" name="Grafik 17" descr="Marke 7 mit einfarbiger Füllung">
            <a:extLst>
              <a:ext uri="{FF2B5EF4-FFF2-40B4-BE49-F238E27FC236}">
                <a16:creationId xmlns:a16="http://schemas.microsoft.com/office/drawing/2014/main" id="{6EF06608-B756-A4B1-9A44-B1F862A3EED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61937" y="4874975"/>
            <a:ext cx="360000" cy="360000"/>
          </a:xfrm>
          <a:prstGeom prst="rect">
            <a:avLst/>
          </a:prstGeom>
        </p:spPr>
      </p:pic>
      <p:pic>
        <p:nvPicPr>
          <p:cNvPr id="20" name="Grafik 19" descr="Marke 8 mit einfarbiger Füllung">
            <a:extLst>
              <a:ext uri="{FF2B5EF4-FFF2-40B4-BE49-F238E27FC236}">
                <a16:creationId xmlns:a16="http://schemas.microsoft.com/office/drawing/2014/main" id="{8DE87935-C988-6E41-0F58-70FF58D80E7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661937" y="5284626"/>
            <a:ext cx="360000" cy="360000"/>
          </a:xfrm>
          <a:prstGeom prst="rect">
            <a:avLst/>
          </a:prstGeom>
        </p:spPr>
      </p:pic>
      <p:pic>
        <p:nvPicPr>
          <p:cNvPr id="22" name="Grafik 21" descr="Klemmbrett abgehakt mit einfarbiger Füllung">
            <a:extLst>
              <a:ext uri="{FF2B5EF4-FFF2-40B4-BE49-F238E27FC236}">
                <a16:creationId xmlns:a16="http://schemas.microsoft.com/office/drawing/2014/main" id="{0A302122-E817-0B8A-5F10-EAF43F9D34B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8622865" y="695109"/>
            <a:ext cx="1588552" cy="1588552"/>
          </a:xfrm>
          <a:prstGeom prst="rect">
            <a:avLst/>
          </a:prstGeom>
        </p:spPr>
      </p:pic>
      <p:sp>
        <p:nvSpPr>
          <p:cNvPr id="24" name="Textfeld 23">
            <a:extLst>
              <a:ext uri="{FF2B5EF4-FFF2-40B4-BE49-F238E27FC236}">
                <a16:creationId xmlns:a16="http://schemas.microsoft.com/office/drawing/2014/main" id="{36EDCE04-AAD8-2BF7-6479-0A2A4F1910AC}"/>
              </a:ext>
            </a:extLst>
          </p:cNvPr>
          <p:cNvSpPr txBox="1"/>
          <p:nvPr/>
        </p:nvSpPr>
        <p:spPr>
          <a:xfrm>
            <a:off x="6694953" y="5072033"/>
            <a:ext cx="3528972" cy="12918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lvl="1" indent="-184150" algn="ctr">
              <a:lnSpc>
                <a:spcPct val="150000"/>
              </a:lnSpc>
              <a:buClr>
                <a:schemeClr val="accent2"/>
              </a:buClr>
              <a:buSzPts val="1100"/>
            </a:pPr>
            <a:r>
              <a:rPr lang="de-DE" sz="1800" dirty="0">
                <a:solidFill>
                  <a:schemeClr val="tx1"/>
                </a:solidFill>
                <a:latin typeface="Aptos" panose="020B0004020202020204" pitchFamily="34" charset="0"/>
                <a:ea typeface="Roboto Slab Medium" pitchFamily="2" charset="0"/>
                <a:cs typeface="Open Sans"/>
                <a:sym typeface="Open Sans"/>
              </a:rPr>
              <a:t>Dabei den (digitalen) Selbstschutz nicht vergessen! </a:t>
            </a:r>
          </a:p>
          <a:p>
            <a:pPr lvl="1" indent="-184150" algn="ctr">
              <a:lnSpc>
                <a:spcPct val="150000"/>
              </a:lnSpc>
              <a:buClr>
                <a:schemeClr val="accent2"/>
              </a:buClr>
              <a:buSzPts val="1100"/>
            </a:pPr>
            <a:r>
              <a:rPr lang="de-DE" sz="1800" dirty="0">
                <a:solidFill>
                  <a:schemeClr val="tx1"/>
                </a:solidFill>
                <a:latin typeface="Aptos" panose="020B0004020202020204" pitchFamily="34" charset="0"/>
                <a:ea typeface="Roboto Slab Medium" pitchFamily="2" charset="0"/>
                <a:cs typeface="Open Sans"/>
                <a:sym typeface="Open Sans"/>
              </a:rPr>
              <a:t>Wie könnt ihr euch schützen?</a:t>
            </a:r>
          </a:p>
        </p:txBody>
      </p:sp>
    </p:spTree>
    <p:extLst>
      <p:ext uri="{BB962C8B-B14F-4D97-AF65-F5344CB8AC3E}">
        <p14:creationId xmlns:p14="http://schemas.microsoft.com/office/powerpoint/2010/main" val="90934119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21</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9"/>
            <a:ext cx="11316766" cy="927916"/>
          </a:xfrm>
          <a:prstGeom prst="rect">
            <a:avLst/>
          </a:prstGeom>
        </p:spPr>
        <p:txBody>
          <a:bodyPr>
            <a:normAutofit/>
          </a:bodyPr>
          <a:lstStyle/>
          <a:p>
            <a:pPr>
              <a:lnSpc>
                <a:spcPct val="150000"/>
              </a:lnSpc>
            </a:pPr>
            <a:r>
              <a:rPr lang="de-DE" u="none" dirty="0"/>
              <a:t>Checkliste: Digitaler Selbstschutz</a:t>
            </a:r>
            <a:endParaRPr sz="2900" u="none" dirty="0">
              <a:latin typeface="Roboto Slab Light" pitchFamily="2" charset="0"/>
              <a:ea typeface="Roboto Slab Light" pitchFamily="2" charset="0"/>
            </a:endParaRPr>
          </a:p>
        </p:txBody>
      </p:sp>
      <p:pic>
        <p:nvPicPr>
          <p:cNvPr id="2" name="Grafik 1" descr="Marke 1 mit einfarbiger Füllung">
            <a:extLst>
              <a:ext uri="{FF2B5EF4-FFF2-40B4-BE49-F238E27FC236}">
                <a16:creationId xmlns:a16="http://schemas.microsoft.com/office/drawing/2014/main" id="{BEA074B3-EDE8-C509-AD13-AEE41ECB32A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9775" y="1779563"/>
            <a:ext cx="360000" cy="360000"/>
          </a:xfrm>
          <a:prstGeom prst="rect">
            <a:avLst/>
          </a:prstGeom>
        </p:spPr>
      </p:pic>
      <p:pic>
        <p:nvPicPr>
          <p:cNvPr id="3" name="Grafik 2" descr="Abzeichen mit einfarbiger Füllung">
            <a:extLst>
              <a:ext uri="{FF2B5EF4-FFF2-40B4-BE49-F238E27FC236}">
                <a16:creationId xmlns:a16="http://schemas.microsoft.com/office/drawing/2014/main" id="{D753A480-57B2-B36A-6E11-15AEAB2D7D9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4714" y="2613925"/>
            <a:ext cx="360000" cy="360000"/>
          </a:xfrm>
          <a:prstGeom prst="rect">
            <a:avLst/>
          </a:prstGeom>
        </p:spPr>
      </p:pic>
      <p:pic>
        <p:nvPicPr>
          <p:cNvPr id="4" name="Grafik 3" descr="Marke 3 mit einfarbiger Füllung">
            <a:extLst>
              <a:ext uri="{FF2B5EF4-FFF2-40B4-BE49-F238E27FC236}">
                <a16:creationId xmlns:a16="http://schemas.microsoft.com/office/drawing/2014/main" id="{9DBD9BEE-28DF-4ADE-1C99-FCFC415A130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4714" y="3026812"/>
            <a:ext cx="360000" cy="360000"/>
          </a:xfrm>
          <a:prstGeom prst="rect">
            <a:avLst/>
          </a:prstGeom>
        </p:spPr>
      </p:pic>
      <p:pic>
        <p:nvPicPr>
          <p:cNvPr id="11" name="Grafik 10" descr="Marke 4 mit einfarbiger Füllung">
            <a:extLst>
              <a:ext uri="{FF2B5EF4-FFF2-40B4-BE49-F238E27FC236}">
                <a16:creationId xmlns:a16="http://schemas.microsoft.com/office/drawing/2014/main" id="{A7A1C253-1939-FE3C-93C2-F4036972807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4714" y="3442205"/>
            <a:ext cx="360000" cy="360000"/>
          </a:xfrm>
          <a:prstGeom prst="rect">
            <a:avLst/>
          </a:prstGeom>
        </p:spPr>
      </p:pic>
      <p:pic>
        <p:nvPicPr>
          <p:cNvPr id="14" name="Grafik 13" descr="Marke 5 mit einfarbiger Füllung">
            <a:extLst>
              <a:ext uri="{FF2B5EF4-FFF2-40B4-BE49-F238E27FC236}">
                <a16:creationId xmlns:a16="http://schemas.microsoft.com/office/drawing/2014/main" id="{ABD01BC1-0FFD-CF73-E7B2-44494270F31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64714" y="4265470"/>
            <a:ext cx="360000" cy="360000"/>
          </a:xfrm>
          <a:prstGeom prst="rect">
            <a:avLst/>
          </a:prstGeom>
        </p:spPr>
      </p:pic>
      <p:pic>
        <p:nvPicPr>
          <p:cNvPr id="16" name="Grafik 15" descr="Marke 6 mit einfarbiger Füllung">
            <a:extLst>
              <a:ext uri="{FF2B5EF4-FFF2-40B4-BE49-F238E27FC236}">
                <a16:creationId xmlns:a16="http://schemas.microsoft.com/office/drawing/2014/main" id="{6EF99877-2967-6DD1-6421-7CEBB3268FE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4714" y="4675121"/>
            <a:ext cx="360000" cy="360000"/>
          </a:xfrm>
          <a:prstGeom prst="rect">
            <a:avLst/>
          </a:prstGeom>
        </p:spPr>
      </p:pic>
      <p:sp>
        <p:nvSpPr>
          <p:cNvPr id="5" name="Inhaltsplatzhalter 1">
            <a:extLst>
              <a:ext uri="{FF2B5EF4-FFF2-40B4-BE49-F238E27FC236}">
                <a16:creationId xmlns:a16="http://schemas.microsoft.com/office/drawing/2014/main" id="{387432A9-53D8-CD05-6A60-729A03356BF3}"/>
              </a:ext>
            </a:extLst>
          </p:cNvPr>
          <p:cNvSpPr txBox="1">
            <a:spLocks/>
          </p:cNvSpPr>
          <p:nvPr/>
        </p:nvSpPr>
        <p:spPr>
          <a:xfrm>
            <a:off x="1092200" y="1749299"/>
            <a:ext cx="7612413"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lvl="1" indent="0">
              <a:lnSpc>
                <a:spcPct val="150000"/>
              </a:lnSpc>
              <a:spcBef>
                <a:spcPts val="1200"/>
              </a:spcBef>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Privatsphäre-Einstellungen regelmäßig prüfen, </a:t>
            </a:r>
            <a:br>
              <a:rPr lang="de-DE" sz="1800" dirty="0">
                <a:solidFill>
                  <a:srgbClr val="00677C"/>
                </a:solidFill>
                <a:latin typeface="Aptos" panose="020B0004020202020204" pitchFamily="34" charset="0"/>
                <a:ea typeface="Roboto Slab Medium" pitchFamily="2" charset="0"/>
                <a:cs typeface="Open Sans"/>
                <a:sym typeface="Open Sans"/>
              </a:rPr>
            </a:br>
            <a:r>
              <a:rPr lang="de-DE" sz="1800" dirty="0">
                <a:solidFill>
                  <a:srgbClr val="00677C"/>
                </a:solidFill>
                <a:latin typeface="Aptos" panose="020B0004020202020204" pitchFamily="34" charset="0"/>
                <a:ea typeface="Roboto Slab Medium" pitchFamily="2" charset="0"/>
                <a:cs typeface="Open Sans"/>
                <a:sym typeface="Open Sans"/>
              </a:rPr>
              <a:t>damit keine persönlichen Informationen einsehbar sind.</a:t>
            </a:r>
          </a:p>
          <a:p>
            <a:pPr lvl="1" indent="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Menschen blockieren oder melden, die übergriffig sind.</a:t>
            </a:r>
          </a:p>
          <a:p>
            <a:pPr lvl="1" indent="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Nicht auf alles reagieren – bewusste Pausen einlegen.</a:t>
            </a:r>
          </a:p>
          <a:p>
            <a:pPr lvl="1" indent="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Screenshots machen bei problematischen Inhalten und sich selbst auf den Screenshots anonymisieren.</a:t>
            </a:r>
          </a:p>
          <a:p>
            <a:pPr lvl="1" indent="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Mit Freundinnen und Freunden oder Vertrauenspersonen sprechen.</a:t>
            </a:r>
          </a:p>
          <a:p>
            <a:pPr lvl="1" indent="0">
              <a:lnSpc>
                <a:spcPct val="150000"/>
              </a:lnSpc>
              <a:buClr>
                <a:schemeClr val="accent2"/>
              </a:buClr>
              <a:buSzPts val="1100"/>
            </a:pPr>
            <a:r>
              <a:rPr lang="de-DE" sz="1800" dirty="0">
                <a:solidFill>
                  <a:srgbClr val="00677C"/>
                </a:solidFill>
                <a:latin typeface="Aptos" panose="020B0004020202020204" pitchFamily="34" charset="0"/>
                <a:ea typeface="Roboto Slab Medium" pitchFamily="2" charset="0"/>
                <a:cs typeface="Open Sans"/>
                <a:sym typeface="Open Sans"/>
              </a:rPr>
              <a:t>Eigene Grenzen ernst nehmen: Was tut mir gut, was nicht?</a:t>
            </a:r>
          </a:p>
        </p:txBody>
      </p:sp>
      <p:pic>
        <p:nvPicPr>
          <p:cNvPr id="7" name="Grafik 6" descr="Klemmbrett abgehakt mit einfarbiger Füllung">
            <a:extLst>
              <a:ext uri="{FF2B5EF4-FFF2-40B4-BE49-F238E27FC236}">
                <a16:creationId xmlns:a16="http://schemas.microsoft.com/office/drawing/2014/main" id="{821E0D9F-6597-6BD9-E6BA-209207B587A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767038" y="4574339"/>
            <a:ext cx="1588552" cy="1588552"/>
          </a:xfrm>
          <a:prstGeom prst="rect">
            <a:avLst/>
          </a:prstGeom>
        </p:spPr>
      </p:pic>
    </p:spTree>
    <p:extLst>
      <p:ext uri="{BB962C8B-B14F-4D97-AF65-F5344CB8AC3E}">
        <p14:creationId xmlns:p14="http://schemas.microsoft.com/office/powerpoint/2010/main" val="295189373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22</a:t>
            </a:fld>
            <a:endParaRPr dirty="0"/>
          </a:p>
        </p:txBody>
      </p:sp>
      <p:sp>
        <p:nvSpPr>
          <p:cNvPr id="4" name="Titel 2">
            <a:extLst>
              <a:ext uri="{FF2B5EF4-FFF2-40B4-BE49-F238E27FC236}">
                <a16:creationId xmlns:a16="http://schemas.microsoft.com/office/drawing/2014/main" id="{79314ED7-08AC-0684-8369-168D12E8314F}"/>
              </a:ext>
            </a:extLst>
          </p:cNvPr>
          <p:cNvSpPr txBox="1">
            <a:spLocks noGrp="1"/>
          </p:cNvSpPr>
          <p:nvPr>
            <p:ph type="title"/>
          </p:nvPr>
        </p:nvSpPr>
        <p:spPr>
          <a:xfrm>
            <a:off x="682799" y="1931088"/>
            <a:ext cx="11316766" cy="1842147"/>
          </a:xfrm>
          <a:prstGeom prst="rect">
            <a:avLst/>
          </a:prstGeom>
        </p:spPr>
        <p:txBody>
          <a:bodyPr>
            <a:normAutofit fontScale="90000"/>
          </a:bodyPr>
          <a:lstStyle/>
          <a:p>
            <a:pPr>
              <a:lnSpc>
                <a:spcPct val="100000"/>
              </a:lnSpc>
            </a:pPr>
            <a:r>
              <a:rPr lang="de-DE" sz="6700" u="none" dirty="0"/>
              <a:t>Schritt 5: </a:t>
            </a:r>
            <a:br>
              <a:rPr lang="de-DE" sz="6700" u="none" dirty="0"/>
            </a:br>
            <a:r>
              <a:rPr lang="de-DE" sz="6700" u="none" dirty="0"/>
              <a:t>Handlungsfähig sein</a:t>
            </a:r>
            <a:endParaRPr sz="3900" u="none" dirty="0">
              <a:latin typeface="Roboto Slab Light" pitchFamily="2" charset="0"/>
              <a:ea typeface="Roboto Slab Light" pitchFamily="2" charset="0"/>
            </a:endParaRPr>
          </a:p>
        </p:txBody>
      </p:sp>
      <p:sp>
        <p:nvSpPr>
          <p:cNvPr id="6" name="Textfeld 5">
            <a:extLst>
              <a:ext uri="{FF2B5EF4-FFF2-40B4-BE49-F238E27FC236}">
                <a16:creationId xmlns:a16="http://schemas.microsoft.com/office/drawing/2014/main" id="{0FB43C7C-656C-21D2-9F3E-FE8A97FB9FC1}"/>
              </a:ext>
            </a:extLst>
          </p:cNvPr>
          <p:cNvSpPr txBox="1"/>
          <p:nvPr/>
        </p:nvSpPr>
        <p:spPr>
          <a:xfrm>
            <a:off x="585980" y="3945363"/>
            <a:ext cx="8385897" cy="6309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DE" sz="3500" u="none" dirty="0">
                <a:latin typeface="Rockwell" panose="02060603020205020403" pitchFamily="18" charset="77"/>
                <a:ea typeface="Roboto Slab Light" pitchFamily="2" charset="0"/>
              </a:rPr>
              <a:t>Optionale Vertiefung – Fallanalyse</a:t>
            </a:r>
            <a:endParaRPr lang="de-DE" sz="3500" dirty="0">
              <a:latin typeface="Rockwell" panose="02060603020205020403" pitchFamily="18" charset="77"/>
            </a:endParaRPr>
          </a:p>
        </p:txBody>
      </p:sp>
    </p:spTree>
    <p:extLst>
      <p:ext uri="{BB962C8B-B14F-4D97-AF65-F5344CB8AC3E}">
        <p14:creationId xmlns:p14="http://schemas.microsoft.com/office/powerpoint/2010/main" val="3673310013"/>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23</a:t>
            </a:fld>
            <a:endParaRPr dirty="0"/>
          </a:p>
        </p:txBody>
      </p:sp>
      <p:sp>
        <p:nvSpPr>
          <p:cNvPr id="6" name="Titel 2">
            <a:extLst>
              <a:ext uri="{FF2B5EF4-FFF2-40B4-BE49-F238E27FC236}">
                <a16:creationId xmlns:a16="http://schemas.microsoft.com/office/drawing/2014/main" id="{36D7A179-532D-482E-2D7E-FB272DF55725}"/>
              </a:ext>
            </a:extLst>
          </p:cNvPr>
          <p:cNvSpPr txBox="1">
            <a:spLocks noGrp="1"/>
          </p:cNvSpPr>
          <p:nvPr>
            <p:ph type="title"/>
          </p:nvPr>
        </p:nvSpPr>
        <p:spPr>
          <a:xfrm>
            <a:off x="695325" y="695108"/>
            <a:ext cx="11316766" cy="1451192"/>
          </a:xfrm>
          <a:prstGeom prst="rect">
            <a:avLst/>
          </a:prstGeom>
        </p:spPr>
        <p:txBody>
          <a:bodyPr>
            <a:normAutofit fontScale="90000"/>
          </a:bodyPr>
          <a:lstStyle/>
          <a:p>
            <a:pPr>
              <a:lnSpc>
                <a:spcPct val="150000"/>
              </a:lnSpc>
            </a:pPr>
            <a:r>
              <a:rPr lang="de-DE" sz="4400" u="none" dirty="0"/>
              <a:t>Was würdest du tun?</a:t>
            </a:r>
            <a:br>
              <a:rPr lang="de-DE" dirty="0"/>
            </a:br>
            <a:r>
              <a:rPr lang="de-DE" sz="3200" b="0" u="none" dirty="0">
                <a:ea typeface="Roboto Slab Light" pitchFamily="2" charset="0"/>
              </a:rPr>
              <a:t>Situationsanalyse</a:t>
            </a:r>
            <a:endParaRPr sz="3200" b="0" u="none" dirty="0">
              <a:ea typeface="Roboto Slab Light" pitchFamily="2" charset="0"/>
            </a:endParaRPr>
          </a:p>
        </p:txBody>
      </p:sp>
      <p:sp>
        <p:nvSpPr>
          <p:cNvPr id="7" name="Inhaltsplatzhalter 1">
            <a:extLst>
              <a:ext uri="{FF2B5EF4-FFF2-40B4-BE49-F238E27FC236}">
                <a16:creationId xmlns:a16="http://schemas.microsoft.com/office/drawing/2014/main" id="{674765C8-91A1-E3C4-FA4D-A218B9E70E35}"/>
              </a:ext>
            </a:extLst>
          </p:cNvPr>
          <p:cNvSpPr txBox="1">
            <a:spLocks/>
          </p:cNvSpPr>
          <p:nvPr/>
        </p:nvSpPr>
        <p:spPr>
          <a:xfrm>
            <a:off x="1092200" y="2565400"/>
            <a:ext cx="8299315" cy="411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Ihr bekommt gleich eine Situation oder wählt eine aus. </a:t>
            </a:r>
            <a:br>
              <a:rPr lang="de-DE" sz="1800" spc="-27" dirty="0">
                <a:solidFill>
                  <a:srgbClr val="00677C"/>
                </a:solidFill>
                <a:latin typeface="Aptos" panose="020B0004020202020204" pitchFamily="34" charset="0"/>
                <a:ea typeface="Roboto Slab Medium" pitchFamily="2" charset="0"/>
                <a:cs typeface="Arial Nova Bold"/>
                <a:sym typeface="Arial Nova Bold"/>
              </a:rPr>
            </a:br>
            <a:r>
              <a:rPr lang="de-DE" sz="1800" spc="-27" dirty="0">
                <a:solidFill>
                  <a:srgbClr val="00677C"/>
                </a:solidFill>
                <a:latin typeface="Aptos" panose="020B0004020202020204" pitchFamily="34" charset="0"/>
                <a:ea typeface="Roboto Slab Medium" pitchFamily="2" charset="0"/>
                <a:cs typeface="Arial Nova Bold"/>
                <a:sym typeface="Arial Nova Bold"/>
              </a:rPr>
              <a:t>Lest sie bitte in eurer Kleingruppe durch.</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Sammelt gemeinsam Ideen: Welche Reaktionen sind möglich?</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Dabei immer abwägen: Sicherheit, Wirkung, Verantwortung.</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p:txBody>
      </p:sp>
      <p:pic>
        <p:nvPicPr>
          <p:cNvPr id="8" name="Grafik 7" descr="Abzeichen Tick1 mit einfarbiger Füllung">
            <a:extLst>
              <a:ext uri="{FF2B5EF4-FFF2-40B4-BE49-F238E27FC236}">
                <a16:creationId xmlns:a16="http://schemas.microsoft.com/office/drawing/2014/main" id="{C0B41CF2-990F-6DFF-936B-E9F1BE1196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601127"/>
            <a:ext cx="360000" cy="360000"/>
          </a:xfrm>
          <a:prstGeom prst="rect">
            <a:avLst/>
          </a:prstGeom>
        </p:spPr>
      </p:pic>
      <p:pic>
        <p:nvPicPr>
          <p:cNvPr id="10" name="Grafik 9" descr="Abzeichen Tick1 mit einfarbiger Füllung">
            <a:extLst>
              <a:ext uri="{FF2B5EF4-FFF2-40B4-BE49-F238E27FC236}">
                <a16:creationId xmlns:a16="http://schemas.microsoft.com/office/drawing/2014/main" id="{0D84C211-A681-85BA-10FB-71C879F29B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3426115"/>
            <a:ext cx="360000" cy="360000"/>
          </a:xfrm>
          <a:prstGeom prst="rect">
            <a:avLst/>
          </a:prstGeom>
        </p:spPr>
      </p:pic>
      <p:pic>
        <p:nvPicPr>
          <p:cNvPr id="11" name="Grafik 10" descr="Abzeichen Tick1 mit einfarbiger Füllung">
            <a:extLst>
              <a:ext uri="{FF2B5EF4-FFF2-40B4-BE49-F238E27FC236}">
                <a16:creationId xmlns:a16="http://schemas.microsoft.com/office/drawing/2014/main" id="{E7D0275C-16F7-D5DB-349F-99A3A719F1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3850196"/>
            <a:ext cx="360000" cy="360000"/>
          </a:xfrm>
          <a:prstGeom prst="rect">
            <a:avLst/>
          </a:prstGeom>
        </p:spPr>
      </p:pic>
    </p:spTree>
    <p:extLst>
      <p:ext uri="{BB962C8B-B14F-4D97-AF65-F5344CB8AC3E}">
        <p14:creationId xmlns:p14="http://schemas.microsoft.com/office/powerpoint/2010/main" val="354244955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24</a:t>
            </a:fld>
            <a:endParaRPr dirty="0"/>
          </a:p>
        </p:txBody>
      </p:sp>
      <p:sp>
        <p:nvSpPr>
          <p:cNvPr id="6" name="Titel 2">
            <a:extLst>
              <a:ext uri="{FF2B5EF4-FFF2-40B4-BE49-F238E27FC236}">
                <a16:creationId xmlns:a16="http://schemas.microsoft.com/office/drawing/2014/main" id="{36D7A179-532D-482E-2D7E-FB272DF55725}"/>
              </a:ext>
            </a:extLst>
          </p:cNvPr>
          <p:cNvSpPr txBox="1">
            <a:spLocks noGrp="1"/>
          </p:cNvSpPr>
          <p:nvPr>
            <p:ph type="title"/>
          </p:nvPr>
        </p:nvSpPr>
        <p:spPr>
          <a:xfrm>
            <a:off x="695325" y="695108"/>
            <a:ext cx="11316766" cy="849212"/>
          </a:xfrm>
          <a:prstGeom prst="rect">
            <a:avLst/>
          </a:prstGeom>
        </p:spPr>
        <p:txBody>
          <a:bodyPr>
            <a:normAutofit/>
          </a:bodyPr>
          <a:lstStyle/>
          <a:p>
            <a:pPr>
              <a:lnSpc>
                <a:spcPct val="150000"/>
              </a:lnSpc>
            </a:pPr>
            <a:r>
              <a:rPr lang="de-DE" u="none" dirty="0"/>
              <a:t>Auswertung im Plenum</a:t>
            </a:r>
            <a:endParaRPr u="none" dirty="0">
              <a:latin typeface="Roboto Slab Light" pitchFamily="2" charset="0"/>
              <a:ea typeface="Roboto Slab Light" pitchFamily="2" charset="0"/>
            </a:endParaRPr>
          </a:p>
        </p:txBody>
      </p:sp>
      <p:sp>
        <p:nvSpPr>
          <p:cNvPr id="7" name="Inhaltsplatzhalter 1">
            <a:extLst>
              <a:ext uri="{FF2B5EF4-FFF2-40B4-BE49-F238E27FC236}">
                <a16:creationId xmlns:a16="http://schemas.microsoft.com/office/drawing/2014/main" id="{674765C8-91A1-E3C4-FA4D-A218B9E70E35}"/>
              </a:ext>
            </a:extLst>
          </p:cNvPr>
          <p:cNvSpPr txBox="1">
            <a:spLocks/>
          </p:cNvSpPr>
          <p:nvPr/>
        </p:nvSpPr>
        <p:spPr>
          <a:xfrm>
            <a:off x="1092200" y="1736725"/>
            <a:ext cx="8299315" cy="13620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ist euch bei den Situationen aufgefallen?</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Welche Reaktionen fandet ihr besonders wirksam oder sicher?</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hat euch überrascht? Gab es neue Ideen für euch?</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p:txBody>
      </p:sp>
      <p:pic>
        <p:nvPicPr>
          <p:cNvPr id="8" name="Grafik 7" descr="Abzeichen Tick1 mit einfarbiger Füllung">
            <a:extLst>
              <a:ext uri="{FF2B5EF4-FFF2-40B4-BE49-F238E27FC236}">
                <a16:creationId xmlns:a16="http://schemas.microsoft.com/office/drawing/2014/main" id="{C0B41CF2-990F-6DFF-936B-E9F1BE1196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1736725"/>
            <a:ext cx="360000" cy="360000"/>
          </a:xfrm>
          <a:prstGeom prst="rect">
            <a:avLst/>
          </a:prstGeom>
        </p:spPr>
      </p:pic>
      <p:pic>
        <p:nvPicPr>
          <p:cNvPr id="10" name="Grafik 9" descr="Abzeichen Tick1 mit einfarbiger Füllung">
            <a:extLst>
              <a:ext uri="{FF2B5EF4-FFF2-40B4-BE49-F238E27FC236}">
                <a16:creationId xmlns:a16="http://schemas.microsoft.com/office/drawing/2014/main" id="{0D84C211-A681-85BA-10FB-71C879F29B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166275"/>
            <a:ext cx="360000" cy="360000"/>
          </a:xfrm>
          <a:prstGeom prst="rect">
            <a:avLst/>
          </a:prstGeom>
        </p:spPr>
      </p:pic>
      <p:pic>
        <p:nvPicPr>
          <p:cNvPr id="11" name="Grafik 10" descr="Abzeichen Tick1 mit einfarbiger Füllung">
            <a:extLst>
              <a:ext uri="{FF2B5EF4-FFF2-40B4-BE49-F238E27FC236}">
                <a16:creationId xmlns:a16="http://schemas.microsoft.com/office/drawing/2014/main" id="{E7D0275C-16F7-D5DB-349F-99A3A719F1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585665"/>
            <a:ext cx="360000" cy="360000"/>
          </a:xfrm>
          <a:prstGeom prst="rect">
            <a:avLst/>
          </a:prstGeom>
        </p:spPr>
      </p:pic>
    </p:spTree>
    <p:extLst>
      <p:ext uri="{BB962C8B-B14F-4D97-AF65-F5344CB8AC3E}">
        <p14:creationId xmlns:p14="http://schemas.microsoft.com/office/powerpoint/2010/main" val="102693914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50060ED-D75D-E8D9-DBC2-9434992047E8}"/>
              </a:ext>
            </a:extLst>
          </p:cNvPr>
          <p:cNvSpPr>
            <a:spLocks noGrp="1"/>
          </p:cNvSpPr>
          <p:nvPr>
            <p:ph type="body" sz="half" idx="1"/>
          </p:nvPr>
        </p:nvSpPr>
        <p:spPr>
          <a:xfrm>
            <a:off x="695325" y="2452368"/>
            <a:ext cx="10513169" cy="2896334"/>
          </a:xfrm>
        </p:spPr>
        <p:txBody>
          <a:bodyPr>
            <a:noAutofit/>
          </a:bodyPr>
          <a:lstStyle/>
          <a:p>
            <a:pPr lvl="0">
              <a:lnSpc>
                <a:spcPct val="150000"/>
              </a:lnSpc>
              <a:buClr>
                <a:srgbClr val="FFFFFF"/>
              </a:buClr>
              <a:buSzPct val="79245"/>
            </a:pPr>
            <a:r>
              <a:rPr lang="de-DE" sz="1800" dirty="0">
                <a:solidFill>
                  <a:schemeClr val="tx1"/>
                </a:solidFill>
                <a:latin typeface="Aptos" panose="020B0004020202020204" pitchFamily="34" charset="0"/>
                <a:ea typeface="Roboto Slab Medium" pitchFamily="2" charset="0"/>
                <a:cs typeface="Open Sans"/>
                <a:sym typeface="Open Sans"/>
              </a:rPr>
              <a:t>Es gibt selten nur eine richtige Antwort. Jede Entscheidung hat Wirkung –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online und offline. Zivilcourage heißt, Möglichkeiten zu sehen und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sie bewusst abzuwägen. Wenn wir alle hinschauen und handeln, sind wir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am Ende stärker – und nicht allein. Verantwortung tragen aber nicht nur Einzelne: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Auch Plattformen, Justiz und Polizei müssen konsequent gegen demokratie-</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feindliche Inhalte vorgehen.</a:t>
            </a:r>
          </a:p>
          <a:p>
            <a:endParaRPr lang="de-DE" sz="1800" dirty="0">
              <a:solidFill>
                <a:schemeClr val="tx1"/>
              </a:solidFill>
              <a:ea typeface="Roboto Slab Medium" pitchFamily="2" charset="0"/>
            </a:endParaRPr>
          </a:p>
        </p:txBody>
      </p:sp>
      <p:sp>
        <p:nvSpPr>
          <p:cNvPr id="3" name="Titel 2">
            <a:extLst>
              <a:ext uri="{FF2B5EF4-FFF2-40B4-BE49-F238E27FC236}">
                <a16:creationId xmlns:a16="http://schemas.microsoft.com/office/drawing/2014/main" id="{86C4D3B0-30CA-EE91-8E19-690033EAB1A4}"/>
              </a:ext>
            </a:extLst>
          </p:cNvPr>
          <p:cNvSpPr txBox="1">
            <a:spLocks/>
          </p:cNvSpPr>
          <p:nvPr/>
        </p:nvSpPr>
        <p:spPr>
          <a:xfrm>
            <a:off x="695325" y="1584454"/>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b="1" u="none" dirty="0">
                <a:latin typeface="Rockwell" panose="02060603020205020403" pitchFamily="18" charset="77"/>
              </a:rPr>
              <a:t>Wichtig</a:t>
            </a:r>
          </a:p>
        </p:txBody>
      </p:sp>
    </p:spTree>
    <p:extLst>
      <p:ext uri="{BB962C8B-B14F-4D97-AF65-F5344CB8AC3E}">
        <p14:creationId xmlns:p14="http://schemas.microsoft.com/office/powerpoint/2010/main" val="820966863"/>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26</a:t>
            </a:fld>
            <a:endParaRPr dirty="0"/>
          </a:p>
        </p:txBody>
      </p:sp>
      <p:sp>
        <p:nvSpPr>
          <p:cNvPr id="6" name="Titel 2">
            <a:extLst>
              <a:ext uri="{FF2B5EF4-FFF2-40B4-BE49-F238E27FC236}">
                <a16:creationId xmlns:a16="http://schemas.microsoft.com/office/drawing/2014/main" id="{36D7A179-532D-482E-2D7E-FB272DF55725}"/>
              </a:ext>
            </a:extLst>
          </p:cNvPr>
          <p:cNvSpPr txBox="1">
            <a:spLocks noGrp="1"/>
          </p:cNvSpPr>
          <p:nvPr>
            <p:ph type="title"/>
          </p:nvPr>
        </p:nvSpPr>
        <p:spPr>
          <a:xfrm>
            <a:off x="695325" y="695108"/>
            <a:ext cx="11316766" cy="849212"/>
          </a:xfrm>
          <a:prstGeom prst="rect">
            <a:avLst/>
          </a:prstGeom>
        </p:spPr>
        <p:txBody>
          <a:bodyPr>
            <a:normAutofit/>
          </a:bodyPr>
          <a:lstStyle/>
          <a:p>
            <a:pPr>
              <a:lnSpc>
                <a:spcPct val="150000"/>
              </a:lnSpc>
            </a:pPr>
            <a:r>
              <a:rPr lang="de-DE" u="none" dirty="0"/>
              <a:t>Abschlussrunde: Was bleibt hängen?</a:t>
            </a:r>
            <a:endParaRPr u="none" dirty="0">
              <a:latin typeface="Roboto Slab Light" pitchFamily="2" charset="0"/>
              <a:ea typeface="Roboto Slab Light" pitchFamily="2" charset="0"/>
            </a:endParaRPr>
          </a:p>
        </p:txBody>
      </p:sp>
      <p:sp>
        <p:nvSpPr>
          <p:cNvPr id="7" name="Inhaltsplatzhalter 1">
            <a:extLst>
              <a:ext uri="{FF2B5EF4-FFF2-40B4-BE49-F238E27FC236}">
                <a16:creationId xmlns:a16="http://schemas.microsoft.com/office/drawing/2014/main" id="{674765C8-91A1-E3C4-FA4D-A218B9E70E35}"/>
              </a:ext>
            </a:extLst>
          </p:cNvPr>
          <p:cNvSpPr txBox="1">
            <a:spLocks/>
          </p:cNvSpPr>
          <p:nvPr/>
        </p:nvSpPr>
        <p:spPr>
          <a:xfrm>
            <a:off x="1092200" y="1736725"/>
            <a:ext cx="8299315" cy="13620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nimmst du heute für dich mit?</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Worüber möchtest du noch mehr erfahren?</a:t>
            </a:r>
          </a:p>
          <a:p>
            <a:pPr marL="0" indent="0" hangingPunct="1">
              <a:lnSpc>
                <a:spcPct val="150000"/>
              </a:lnSpc>
              <a:spcBef>
                <a:spcPct val="0"/>
              </a:spcBef>
              <a:buFontTx/>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Was hat dich heute am nachdenklichsten gestimmt?</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a:p>
            <a:pPr marL="0" indent="0" hangingPunct="1">
              <a:lnSpc>
                <a:spcPct val="150000"/>
              </a:lnSpc>
              <a:spcBef>
                <a:spcPct val="0"/>
              </a:spcBef>
              <a:buFontTx/>
              <a:buNone/>
            </a:pPr>
            <a:endParaRPr lang="de-DE" sz="1800" spc="-27" dirty="0">
              <a:solidFill>
                <a:srgbClr val="00677C"/>
              </a:solidFill>
              <a:latin typeface="Roboto Slab Medium" pitchFamily="2" charset="0"/>
              <a:ea typeface="Roboto Slab Medium" pitchFamily="2" charset="0"/>
              <a:cs typeface="Arial Nova Bold"/>
              <a:sym typeface="Arial Nova Bold"/>
            </a:endParaRPr>
          </a:p>
        </p:txBody>
      </p:sp>
      <p:pic>
        <p:nvPicPr>
          <p:cNvPr id="8" name="Grafik 7" descr="Abzeichen Tick1 mit einfarbiger Füllung">
            <a:extLst>
              <a:ext uri="{FF2B5EF4-FFF2-40B4-BE49-F238E27FC236}">
                <a16:creationId xmlns:a16="http://schemas.microsoft.com/office/drawing/2014/main" id="{C0B41CF2-990F-6DFF-936B-E9F1BE1196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1736725"/>
            <a:ext cx="360000" cy="360000"/>
          </a:xfrm>
          <a:prstGeom prst="rect">
            <a:avLst/>
          </a:prstGeom>
        </p:spPr>
      </p:pic>
      <p:pic>
        <p:nvPicPr>
          <p:cNvPr id="10" name="Grafik 9" descr="Abzeichen Tick1 mit einfarbiger Füllung">
            <a:extLst>
              <a:ext uri="{FF2B5EF4-FFF2-40B4-BE49-F238E27FC236}">
                <a16:creationId xmlns:a16="http://schemas.microsoft.com/office/drawing/2014/main" id="{0D84C211-A681-85BA-10FB-71C879F29B1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166275"/>
            <a:ext cx="360000" cy="360000"/>
          </a:xfrm>
          <a:prstGeom prst="rect">
            <a:avLst/>
          </a:prstGeom>
        </p:spPr>
      </p:pic>
      <p:pic>
        <p:nvPicPr>
          <p:cNvPr id="11" name="Grafik 10" descr="Abzeichen Tick1 mit einfarbiger Füllung">
            <a:extLst>
              <a:ext uri="{FF2B5EF4-FFF2-40B4-BE49-F238E27FC236}">
                <a16:creationId xmlns:a16="http://schemas.microsoft.com/office/drawing/2014/main" id="{E7D0275C-16F7-D5DB-349F-99A3A719F1F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5290" y="2585665"/>
            <a:ext cx="360000" cy="360000"/>
          </a:xfrm>
          <a:prstGeom prst="rect">
            <a:avLst/>
          </a:prstGeom>
        </p:spPr>
      </p:pic>
    </p:spTree>
    <p:extLst>
      <p:ext uri="{BB962C8B-B14F-4D97-AF65-F5344CB8AC3E}">
        <p14:creationId xmlns:p14="http://schemas.microsoft.com/office/powerpoint/2010/main" val="405819608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50060ED-D75D-E8D9-DBC2-9434992047E8}"/>
              </a:ext>
            </a:extLst>
          </p:cNvPr>
          <p:cNvSpPr>
            <a:spLocks noGrp="1"/>
          </p:cNvSpPr>
          <p:nvPr>
            <p:ph type="body" sz="half" idx="1"/>
          </p:nvPr>
        </p:nvSpPr>
        <p:spPr>
          <a:xfrm>
            <a:off x="695325" y="3122928"/>
            <a:ext cx="7950835" cy="2896334"/>
          </a:xfrm>
        </p:spPr>
        <p:txBody>
          <a:bodyPr>
            <a:noAutofit/>
          </a:bodyPr>
          <a:lstStyle/>
          <a:p>
            <a:pPr lvl="0">
              <a:lnSpc>
                <a:spcPct val="150000"/>
              </a:lnSpc>
              <a:buClr>
                <a:srgbClr val="FFFFFF"/>
              </a:buClr>
              <a:buSzPct val="79245"/>
            </a:pPr>
            <a:r>
              <a:rPr lang="de-DE" sz="1800" dirty="0">
                <a:latin typeface="Aptos" panose="020B0004020202020204" pitchFamily="34" charset="0"/>
              </a:rPr>
              <a:t>Formuliere deine persönliche Checkliste mit einfachen Dingen, die du selbst im digitalen Alltag tun kannst, um dich gegen Demokratiefeindlichkeit zu positionieren oder digitale Räume aktiv mitzugestalten.</a:t>
            </a:r>
            <a:endParaRPr lang="de-DE" sz="1800" dirty="0">
              <a:solidFill>
                <a:schemeClr val="tx1"/>
              </a:solidFill>
              <a:latin typeface="Aptos" panose="020B0004020202020204" pitchFamily="34" charset="0"/>
              <a:ea typeface="Roboto Slab Medium" pitchFamily="2" charset="0"/>
            </a:endParaRPr>
          </a:p>
        </p:txBody>
      </p:sp>
      <p:sp>
        <p:nvSpPr>
          <p:cNvPr id="3" name="Titel 2">
            <a:extLst>
              <a:ext uri="{FF2B5EF4-FFF2-40B4-BE49-F238E27FC236}">
                <a16:creationId xmlns:a16="http://schemas.microsoft.com/office/drawing/2014/main" id="{86C4D3B0-30CA-EE91-8E19-690033EAB1A4}"/>
              </a:ext>
            </a:extLst>
          </p:cNvPr>
          <p:cNvSpPr txBox="1">
            <a:spLocks/>
          </p:cNvSpPr>
          <p:nvPr/>
        </p:nvSpPr>
        <p:spPr>
          <a:xfrm>
            <a:off x="598805" y="2255014"/>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b="1" u="none" dirty="0">
                <a:latin typeface="Rockwell" panose="02060603020205020403" pitchFamily="18" charset="77"/>
              </a:rPr>
              <a:t>Zum Mitnehmen</a:t>
            </a:r>
          </a:p>
        </p:txBody>
      </p:sp>
    </p:spTree>
    <p:extLst>
      <p:ext uri="{BB962C8B-B14F-4D97-AF65-F5344CB8AC3E}">
        <p14:creationId xmlns:p14="http://schemas.microsoft.com/office/powerpoint/2010/main" val="1331740406"/>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50060ED-D75D-E8D9-DBC2-9434992047E8}"/>
              </a:ext>
            </a:extLst>
          </p:cNvPr>
          <p:cNvSpPr>
            <a:spLocks noGrp="1"/>
          </p:cNvSpPr>
          <p:nvPr>
            <p:ph type="body" sz="half" idx="1"/>
          </p:nvPr>
        </p:nvSpPr>
        <p:spPr>
          <a:xfrm>
            <a:off x="695325" y="3011168"/>
            <a:ext cx="10513169" cy="2896334"/>
          </a:xfrm>
        </p:spPr>
        <p:txBody>
          <a:bodyPr>
            <a:noAutofit/>
          </a:bodyPr>
          <a:lstStyle/>
          <a:p>
            <a:pPr marL="228600" indent="-114300">
              <a:lnSpc>
                <a:spcPct val="150000"/>
              </a:lnSpc>
              <a:buClr>
                <a:srgbClr val="585858"/>
              </a:buClr>
            </a:pPr>
            <a:r>
              <a:rPr lang="de-DE" sz="1800" dirty="0">
                <a:solidFill>
                  <a:schemeClr val="tx1"/>
                </a:solidFill>
                <a:latin typeface="Aptos" panose="020B0004020202020204" pitchFamily="34" charset="0"/>
                <a:ea typeface="Roboto Slab Medium" pitchFamily="2" charset="0"/>
                <a:cs typeface="Open Sans"/>
                <a:sym typeface="Open Sans"/>
              </a:rPr>
              <a:t>Für weitere Abschlussideen aus dem Modul. </a:t>
            </a:r>
          </a:p>
          <a:p>
            <a:pPr marL="228600" indent="-114300">
              <a:lnSpc>
                <a:spcPct val="150000"/>
              </a:lnSpc>
              <a:buClr>
                <a:srgbClr val="585858"/>
              </a:buClr>
            </a:pPr>
            <a:r>
              <a:rPr lang="de-DE" sz="1800" dirty="0">
                <a:solidFill>
                  <a:schemeClr val="tx1"/>
                </a:solidFill>
                <a:latin typeface="Aptos" panose="020B0004020202020204" pitchFamily="34" charset="0"/>
                <a:ea typeface="Roboto Slab Medium" pitchFamily="2" charset="0"/>
                <a:cs typeface="Open Sans"/>
                <a:sym typeface="Open Sans"/>
              </a:rPr>
              <a:t>Diese sind jedoch kurz und vor allem für den Workshopraum gedacht </a:t>
            </a:r>
          </a:p>
          <a:p>
            <a:pPr marL="228600" indent="-114300">
              <a:lnSpc>
                <a:spcPct val="150000"/>
              </a:lnSpc>
              <a:buClr>
                <a:srgbClr val="585858"/>
              </a:buClr>
            </a:pPr>
            <a:r>
              <a:rPr lang="de-DE" sz="1800" dirty="0">
                <a:solidFill>
                  <a:schemeClr val="tx1"/>
                </a:solidFill>
                <a:latin typeface="Aptos" panose="020B0004020202020204" pitchFamily="34" charset="0"/>
                <a:ea typeface="Roboto Slab Medium" pitchFamily="2" charset="0"/>
                <a:cs typeface="Open Sans"/>
                <a:sym typeface="Open Sans"/>
              </a:rPr>
              <a:t>und benötigen daher nicht zwangsläufig Präsentationsfolien als Begleitung.</a:t>
            </a:r>
          </a:p>
        </p:txBody>
      </p:sp>
      <p:sp>
        <p:nvSpPr>
          <p:cNvPr id="3" name="Titel 2">
            <a:extLst>
              <a:ext uri="{FF2B5EF4-FFF2-40B4-BE49-F238E27FC236}">
                <a16:creationId xmlns:a16="http://schemas.microsoft.com/office/drawing/2014/main" id="{86C4D3B0-30CA-EE91-8E19-690033EAB1A4}"/>
              </a:ext>
            </a:extLst>
          </p:cNvPr>
          <p:cNvSpPr txBox="1">
            <a:spLocks/>
          </p:cNvSpPr>
          <p:nvPr/>
        </p:nvSpPr>
        <p:spPr>
          <a:xfrm>
            <a:off x="695325" y="2143254"/>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b="1" u="none" dirty="0">
                <a:latin typeface="Rockwell" panose="02060603020205020403" pitchFamily="18" charset="77"/>
              </a:rPr>
              <a:t>Platzhalter</a:t>
            </a:r>
          </a:p>
        </p:txBody>
      </p:sp>
    </p:spTree>
    <p:extLst>
      <p:ext uri="{BB962C8B-B14F-4D97-AF65-F5344CB8AC3E}">
        <p14:creationId xmlns:p14="http://schemas.microsoft.com/office/powerpoint/2010/main" val="247174046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reieck 27">
            <a:extLst>
              <a:ext uri="{FF2B5EF4-FFF2-40B4-BE49-F238E27FC236}">
                <a16:creationId xmlns:a16="http://schemas.microsoft.com/office/drawing/2014/main" id="{64BAC49D-1668-4175-66ED-DBD23B24A73A}"/>
              </a:ext>
            </a:extLst>
          </p:cNvPr>
          <p:cNvSpPr>
            <a:spLocks/>
          </p:cNvSpPr>
          <p:nvPr/>
        </p:nvSpPr>
        <p:spPr>
          <a:xfrm>
            <a:off x="3951961" y="2077812"/>
            <a:ext cx="4307910" cy="2558037"/>
          </a:xfrm>
          <a:prstGeom prst="triangle">
            <a:avLst/>
          </a:prstGeom>
          <a:solidFill>
            <a:srgbClr val="FFFFFF"/>
          </a:solidFill>
          <a:ln w="25400" cap="flat" cmpd="sng">
            <a:solidFill>
              <a:schemeClr val="tx1"/>
            </a:solidFill>
            <a:prstDash val="dash"/>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15" name="Alternativer Prozess 14">
            <a:extLst>
              <a:ext uri="{FF2B5EF4-FFF2-40B4-BE49-F238E27FC236}">
                <a16:creationId xmlns:a16="http://schemas.microsoft.com/office/drawing/2014/main" id="{FC782C7F-7F5F-429F-60BA-FB1A4A00961E}"/>
              </a:ext>
            </a:extLst>
          </p:cNvPr>
          <p:cNvSpPr/>
          <p:nvPr/>
        </p:nvSpPr>
        <p:spPr>
          <a:xfrm>
            <a:off x="4421688" y="1982213"/>
            <a:ext cx="3369501" cy="718399"/>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5" name="Alternativer Prozess 24">
            <a:extLst>
              <a:ext uri="{FF2B5EF4-FFF2-40B4-BE49-F238E27FC236}">
                <a16:creationId xmlns:a16="http://schemas.microsoft.com/office/drawing/2014/main" id="{C3BB73AF-48E0-E402-D029-8100A8AF2497}"/>
              </a:ext>
            </a:extLst>
          </p:cNvPr>
          <p:cNvSpPr/>
          <p:nvPr/>
        </p:nvSpPr>
        <p:spPr>
          <a:xfrm>
            <a:off x="6851736" y="3844891"/>
            <a:ext cx="2743201" cy="1478471"/>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7" name="Alternativer Prozess 26">
            <a:extLst>
              <a:ext uri="{FF2B5EF4-FFF2-40B4-BE49-F238E27FC236}">
                <a16:creationId xmlns:a16="http://schemas.microsoft.com/office/drawing/2014/main" id="{D79A502D-125E-F1E6-4407-E3C141E77FD5}"/>
              </a:ext>
            </a:extLst>
          </p:cNvPr>
          <p:cNvSpPr/>
          <p:nvPr/>
        </p:nvSpPr>
        <p:spPr>
          <a:xfrm>
            <a:off x="2580361" y="3844891"/>
            <a:ext cx="2743201" cy="1478471"/>
          </a:xfrm>
          <a:prstGeom prst="flowChartAlternateProcess">
            <a:avLst/>
          </a:prstGeom>
          <a:solidFill>
            <a:srgbClr val="FFFFFF"/>
          </a:solidFill>
          <a:ln w="25400" cap="flat">
            <a:gradFill>
              <a:gsLst>
                <a:gs pos="0">
                  <a:srgbClr val="009CBC"/>
                </a:gs>
                <a:gs pos="100000">
                  <a:srgbClr val="DDDC00"/>
                </a:gs>
              </a:gsLst>
              <a:lin ang="2700000" scaled="0"/>
            </a:gra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de-DE" sz="1800" b="0" i="0" u="none" strike="noStrike" cap="none" spc="0" normalizeH="0" baseline="0" dirty="0">
              <a:ln>
                <a:noFill/>
              </a:ln>
              <a:solidFill>
                <a:srgbClr val="000000"/>
              </a:solidFill>
              <a:effectLst/>
              <a:uFillTx/>
              <a:latin typeface="+mn-lt"/>
              <a:ea typeface="+mn-ea"/>
              <a:cs typeface="+mn-cs"/>
              <a:sym typeface="Calibri"/>
            </a:endParaRPr>
          </a:p>
        </p:txBody>
      </p:sp>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3</a:t>
            </a:fld>
            <a:endParaRPr dirty="0"/>
          </a:p>
        </p:txBody>
      </p:sp>
      <p:sp>
        <p:nvSpPr>
          <p:cNvPr id="9" name="Google Shape;169;p37">
            <a:extLst>
              <a:ext uri="{FF2B5EF4-FFF2-40B4-BE49-F238E27FC236}">
                <a16:creationId xmlns:a16="http://schemas.microsoft.com/office/drawing/2014/main" id="{C622B278-2158-00D1-E2BA-FE6CB4EF1FC4}"/>
              </a:ext>
            </a:extLst>
          </p:cNvPr>
          <p:cNvSpPr/>
          <p:nvPr/>
        </p:nvSpPr>
        <p:spPr>
          <a:xfrm>
            <a:off x="4513115" y="2077812"/>
            <a:ext cx="3278074"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dirty="0">
                <a:solidFill>
                  <a:schemeClr val="tx1"/>
                </a:solidFill>
                <a:latin typeface="Aptos" panose="020B0004020202020204" pitchFamily="34" charset="0"/>
                <a:ea typeface="Roboto Slab Medium" pitchFamily="2" charset="0"/>
                <a:cs typeface="Open Sans"/>
                <a:sym typeface="Open Sans"/>
              </a:rPr>
              <a:t>Eure Erfahrungen</a:t>
            </a:r>
            <a:endParaRPr sz="2800" i="0" u="none" strike="noStrike" cap="none" dirty="0">
              <a:solidFill>
                <a:schemeClr val="tx1"/>
              </a:solidFill>
              <a:latin typeface="Aptos" panose="020B0004020202020204" pitchFamily="34" charset="0"/>
              <a:ea typeface="Roboto Slab Medium" pitchFamily="2" charset="0"/>
              <a:cs typeface="Open Sans"/>
              <a:sym typeface="Open Sans"/>
            </a:endParaRPr>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695325" y="908050"/>
            <a:ext cx="11316766" cy="792163"/>
          </a:xfrm>
          <a:prstGeom prst="rect">
            <a:avLst/>
          </a:prstGeom>
        </p:spPr>
        <p:txBody>
          <a:bodyPr/>
          <a:lstStyle/>
          <a:p>
            <a:r>
              <a:rPr lang="de-DE" u="none" dirty="0"/>
              <a:t>Unser Workshop in 3 Schritten</a:t>
            </a:r>
            <a:endParaRPr u="none" dirty="0"/>
          </a:p>
        </p:txBody>
      </p:sp>
      <p:sp>
        <p:nvSpPr>
          <p:cNvPr id="22" name="Google Shape;169;p37">
            <a:extLst>
              <a:ext uri="{FF2B5EF4-FFF2-40B4-BE49-F238E27FC236}">
                <a16:creationId xmlns:a16="http://schemas.microsoft.com/office/drawing/2014/main" id="{79D95DAD-75EC-15B4-95C0-F41859B4E1BB}"/>
              </a:ext>
            </a:extLst>
          </p:cNvPr>
          <p:cNvSpPr/>
          <p:nvPr/>
        </p:nvSpPr>
        <p:spPr>
          <a:xfrm>
            <a:off x="2242159" y="4107029"/>
            <a:ext cx="3369501"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dirty="0">
                <a:solidFill>
                  <a:schemeClr val="tx1"/>
                </a:solidFill>
                <a:latin typeface="Aptos" panose="020B0004020202020204" pitchFamily="34" charset="0"/>
                <a:ea typeface="Roboto Slab Medium" pitchFamily="2" charset="0"/>
                <a:cs typeface="Open Sans"/>
                <a:sym typeface="Open Sans"/>
              </a:rPr>
              <a:t>Demokratisch handeln</a:t>
            </a:r>
            <a:endParaRPr sz="2800" u="none" strike="noStrike" cap="none" dirty="0">
              <a:solidFill>
                <a:schemeClr val="tx1"/>
              </a:solidFill>
              <a:latin typeface="Aptos" panose="020B0004020202020204" pitchFamily="34" charset="0"/>
              <a:ea typeface="Roboto Slab Medium" pitchFamily="2" charset="0"/>
              <a:cs typeface="Open Sans"/>
              <a:sym typeface="Open Sans"/>
            </a:endParaRPr>
          </a:p>
        </p:txBody>
      </p:sp>
      <p:sp>
        <p:nvSpPr>
          <p:cNvPr id="24" name="Google Shape;169;p37">
            <a:extLst>
              <a:ext uri="{FF2B5EF4-FFF2-40B4-BE49-F238E27FC236}">
                <a16:creationId xmlns:a16="http://schemas.microsoft.com/office/drawing/2014/main" id="{CFF86E2E-A91B-90F9-49D9-36238DF262E4}"/>
              </a:ext>
            </a:extLst>
          </p:cNvPr>
          <p:cNvSpPr/>
          <p:nvPr/>
        </p:nvSpPr>
        <p:spPr>
          <a:xfrm>
            <a:off x="6538587" y="4107029"/>
            <a:ext cx="3369501"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dirty="0">
                <a:solidFill>
                  <a:schemeClr val="tx1"/>
                </a:solidFill>
                <a:latin typeface="Aptos" panose="020B0004020202020204" pitchFamily="34" charset="0"/>
                <a:ea typeface="Roboto Slab Medium" pitchFamily="2" charset="0"/>
                <a:cs typeface="Open Sans"/>
                <a:sym typeface="Open Sans"/>
              </a:rPr>
              <a:t>Wissen &amp; </a:t>
            </a:r>
          </a:p>
          <a:p>
            <a:pPr marL="0" marR="0" lvl="0" indent="0" algn="ctr" rtl="0">
              <a:lnSpc>
                <a:spcPct val="100000"/>
              </a:lnSpc>
              <a:spcBef>
                <a:spcPts val="0"/>
              </a:spcBef>
              <a:spcAft>
                <a:spcPts val="0"/>
              </a:spcAft>
              <a:buClr>
                <a:srgbClr val="E6007E"/>
              </a:buClr>
              <a:buSzPts val="3000"/>
              <a:buFont typeface="Roboto Slab"/>
              <a:buNone/>
            </a:pPr>
            <a:r>
              <a:rPr lang="de" sz="2800" dirty="0">
                <a:solidFill>
                  <a:schemeClr val="tx1"/>
                </a:solidFill>
                <a:latin typeface="Aptos" panose="020B0004020202020204" pitchFamily="34" charset="0"/>
                <a:ea typeface="Roboto Slab Medium" pitchFamily="2" charset="0"/>
                <a:cs typeface="Open Sans"/>
                <a:sym typeface="Open Sans"/>
              </a:rPr>
              <a:t>Verstehen</a:t>
            </a:r>
            <a:endParaRPr sz="2800" i="0" u="none" strike="noStrike" cap="none" dirty="0">
              <a:solidFill>
                <a:schemeClr val="tx1"/>
              </a:solidFill>
              <a:latin typeface="Aptos" panose="020B0004020202020204" pitchFamily="34" charset="0"/>
              <a:ea typeface="Roboto Slab Medium" pitchFamily="2" charset="0"/>
              <a:cs typeface="Open Sans"/>
              <a:sym typeface="Open Sans"/>
            </a:endParaRPr>
          </a:p>
        </p:txBody>
      </p:sp>
    </p:spTree>
    <p:extLst>
      <p:ext uri="{BB962C8B-B14F-4D97-AF65-F5344CB8AC3E}">
        <p14:creationId xmlns:p14="http://schemas.microsoft.com/office/powerpoint/2010/main" val="405068962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50060ED-D75D-E8D9-DBC2-9434992047E8}"/>
              </a:ext>
            </a:extLst>
          </p:cNvPr>
          <p:cNvSpPr>
            <a:spLocks noGrp="1"/>
          </p:cNvSpPr>
          <p:nvPr>
            <p:ph type="body" sz="half" idx="1"/>
          </p:nvPr>
        </p:nvSpPr>
        <p:spPr>
          <a:xfrm>
            <a:off x="695325" y="2452368"/>
            <a:ext cx="10513169" cy="2896334"/>
          </a:xfrm>
        </p:spPr>
        <p:txBody>
          <a:bodyPr>
            <a:normAutofit/>
          </a:bodyPr>
          <a:lstStyle/>
          <a:p>
            <a:pPr>
              <a:lnSpc>
                <a:spcPct val="170000"/>
              </a:lnSpc>
            </a:pPr>
            <a:r>
              <a:rPr lang="de-DE" sz="1800" dirty="0">
                <a:solidFill>
                  <a:schemeClr val="tx1"/>
                </a:solidFill>
                <a:latin typeface="Aptos" panose="020B0004020202020204" pitchFamily="34" charset="0"/>
                <a:ea typeface="Roboto Slab Medium" pitchFamily="2" charset="0"/>
                <a:cs typeface="Open Sans"/>
                <a:sym typeface="Open Sans"/>
              </a:rPr>
              <a:t>In diesem Workshop sprechen wir über Demokratiefeindlichkeit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und digitale Gewalt. Das Thema und einige Inhalte können belastend sein.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Es ist jederzeit möglich, eine Pause zu machen oder sich zurückzuziehen.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Ich stehe euch als Ansprechperson zur Verfügung. </a:t>
            </a:r>
            <a:br>
              <a:rPr lang="de-DE" sz="1800" dirty="0">
                <a:solidFill>
                  <a:schemeClr val="tx1"/>
                </a:solidFill>
                <a:latin typeface="Aptos" panose="020B0004020202020204" pitchFamily="34" charset="0"/>
                <a:ea typeface="Roboto Slab Medium" pitchFamily="2" charset="0"/>
                <a:cs typeface="Open Sans"/>
                <a:sym typeface="Open Sans"/>
              </a:rPr>
            </a:br>
            <a:r>
              <a:rPr lang="de-DE" sz="1800" dirty="0">
                <a:solidFill>
                  <a:schemeClr val="tx1"/>
                </a:solidFill>
                <a:latin typeface="Aptos" panose="020B0004020202020204" pitchFamily="34" charset="0"/>
                <a:ea typeface="Roboto Slab Medium" pitchFamily="2" charset="0"/>
                <a:cs typeface="Open Sans"/>
                <a:sym typeface="Open Sans"/>
              </a:rPr>
              <a:t>Bitte achtet auf euch.</a:t>
            </a:r>
          </a:p>
          <a:p>
            <a:endParaRPr lang="de-DE" sz="1800" dirty="0">
              <a:solidFill>
                <a:schemeClr val="tx1"/>
              </a:solidFill>
              <a:ea typeface="Roboto Slab Light" pitchFamily="2" charset="0"/>
            </a:endParaRPr>
          </a:p>
        </p:txBody>
      </p:sp>
      <p:sp>
        <p:nvSpPr>
          <p:cNvPr id="3" name="Titel 2">
            <a:extLst>
              <a:ext uri="{FF2B5EF4-FFF2-40B4-BE49-F238E27FC236}">
                <a16:creationId xmlns:a16="http://schemas.microsoft.com/office/drawing/2014/main" id="{86C4D3B0-30CA-EE91-8E19-690033EAB1A4}"/>
              </a:ext>
            </a:extLst>
          </p:cNvPr>
          <p:cNvSpPr txBox="1">
            <a:spLocks/>
          </p:cNvSpPr>
          <p:nvPr/>
        </p:nvSpPr>
        <p:spPr>
          <a:xfrm>
            <a:off x="695325" y="1584454"/>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b="1" u="none" dirty="0">
                <a:latin typeface="Rockwell" panose="02060603020205020403" pitchFamily="18" charset="77"/>
              </a:rPr>
              <a:t>Wichtig: Content Note</a:t>
            </a:r>
          </a:p>
        </p:txBody>
      </p:sp>
    </p:spTree>
    <p:extLst>
      <p:ext uri="{BB962C8B-B14F-4D97-AF65-F5344CB8AC3E}">
        <p14:creationId xmlns:p14="http://schemas.microsoft.com/office/powerpoint/2010/main" val="36817719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a:t>
            </a:fld>
            <a:endParaRPr dirty="0"/>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682799" y="2372158"/>
            <a:ext cx="11316766" cy="978565"/>
          </a:xfrm>
          <a:prstGeom prst="rect">
            <a:avLst/>
          </a:prstGeom>
        </p:spPr>
        <p:txBody>
          <a:bodyPr>
            <a:normAutofit fontScale="90000"/>
          </a:bodyPr>
          <a:lstStyle/>
          <a:p>
            <a:pPr>
              <a:lnSpc>
                <a:spcPct val="100000"/>
              </a:lnSpc>
            </a:pPr>
            <a:r>
              <a:rPr lang="de-DE" sz="6700" u="none" dirty="0"/>
              <a:t>Schritt 1: Eure Erfahrungen</a:t>
            </a:r>
            <a:endParaRPr sz="3900" u="none" dirty="0">
              <a:latin typeface="Roboto Slab Light" pitchFamily="2" charset="0"/>
              <a:ea typeface="Roboto Slab Light" pitchFamily="2" charset="0"/>
            </a:endParaRPr>
          </a:p>
        </p:txBody>
      </p:sp>
      <p:pic>
        <p:nvPicPr>
          <p:cNvPr id="4" name="Grafik 3" descr="Gruppe mit einfarbiger Füllung">
            <a:extLst>
              <a:ext uri="{FF2B5EF4-FFF2-40B4-BE49-F238E27FC236}">
                <a16:creationId xmlns:a16="http://schemas.microsoft.com/office/drawing/2014/main" id="{1B5BC260-E101-2C16-9EFB-3A6EB01AFE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19164" y="3264659"/>
            <a:ext cx="3141945" cy="3141945"/>
          </a:xfrm>
          <a:prstGeom prst="rect">
            <a:avLst/>
          </a:prstGeom>
        </p:spPr>
      </p:pic>
      <p:sp>
        <p:nvSpPr>
          <p:cNvPr id="3" name="Textfeld 2">
            <a:extLst>
              <a:ext uri="{FF2B5EF4-FFF2-40B4-BE49-F238E27FC236}">
                <a16:creationId xmlns:a16="http://schemas.microsoft.com/office/drawing/2014/main" id="{ECFC31E7-F80A-7A64-A51C-9D00565BA1D4}"/>
              </a:ext>
            </a:extLst>
          </p:cNvPr>
          <p:cNvSpPr txBox="1"/>
          <p:nvPr/>
        </p:nvSpPr>
        <p:spPr>
          <a:xfrm>
            <a:off x="585980" y="3515064"/>
            <a:ext cx="8385897" cy="6309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de-DE" sz="3500" u="none" dirty="0">
                <a:latin typeface="Rockwell" panose="02060603020205020403" pitchFamily="18" charset="77"/>
                <a:ea typeface="Roboto Slab Light" pitchFamily="2" charset="0"/>
              </a:rPr>
              <a:t>Kennenlernen und Einchecken</a:t>
            </a:r>
            <a:endParaRPr lang="de-DE" sz="3500" dirty="0">
              <a:latin typeface="Rockwell" panose="02060603020205020403" pitchFamily="18" charset="77"/>
            </a:endParaRPr>
          </a:p>
        </p:txBody>
      </p:sp>
    </p:spTree>
    <p:extLst>
      <p:ext uri="{BB962C8B-B14F-4D97-AF65-F5344CB8AC3E}">
        <p14:creationId xmlns:p14="http://schemas.microsoft.com/office/powerpoint/2010/main" val="35682560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dirty="0"/>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695325" y="695108"/>
            <a:ext cx="11316766" cy="978565"/>
          </a:xfrm>
          <a:prstGeom prst="rect">
            <a:avLst/>
          </a:prstGeom>
        </p:spPr>
        <p:txBody>
          <a:bodyPr>
            <a:normAutofit/>
          </a:bodyPr>
          <a:lstStyle/>
          <a:p>
            <a:pPr>
              <a:lnSpc>
                <a:spcPct val="150000"/>
              </a:lnSpc>
            </a:pPr>
            <a:r>
              <a:rPr lang="de-DE" u="none" dirty="0"/>
              <a:t>Positionierungsübung</a:t>
            </a:r>
            <a:endParaRPr u="none" dirty="0">
              <a:latin typeface="Roboto Slab Light" pitchFamily="2" charset="0"/>
              <a:ea typeface="Roboto Slab Light" pitchFamily="2" charset="0"/>
            </a:endParaRPr>
          </a:p>
        </p:txBody>
      </p:sp>
      <p:sp>
        <p:nvSpPr>
          <p:cNvPr id="5" name="Inhaltsplatzhalter 1">
            <a:extLst>
              <a:ext uri="{FF2B5EF4-FFF2-40B4-BE49-F238E27FC236}">
                <a16:creationId xmlns:a16="http://schemas.microsoft.com/office/drawing/2014/main" id="{3F2FBD1B-533A-410C-2441-6166B97676D4}"/>
              </a:ext>
            </a:extLst>
          </p:cNvPr>
          <p:cNvSpPr txBox="1">
            <a:spLocks noGrp="1"/>
          </p:cNvSpPr>
          <p:nvPr>
            <p:ph type="body" sz="half" idx="1"/>
          </p:nvPr>
        </p:nvSpPr>
        <p:spPr>
          <a:xfrm>
            <a:off x="1092200" y="1749299"/>
            <a:ext cx="6052437" cy="4111864"/>
          </a:xfrm>
          <a:prstGeom prst="rect">
            <a:avLst/>
          </a:prstGeom>
        </p:spPr>
        <p:txBody>
          <a:bodyPr numCol="1">
            <a:normAutofit/>
          </a:bodyPr>
          <a:lstStyle/>
          <a:p>
            <a:pPr marL="0" indent="0">
              <a:lnSpc>
                <a:spcPct val="150000"/>
              </a:lnSpc>
              <a:spcBef>
                <a:spcPct val="0"/>
              </a:spcBef>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Wir lernen uns kennen und tauschen Erfahrungen aus.</a:t>
            </a:r>
          </a:p>
          <a:p>
            <a:pPr marL="0" indent="0">
              <a:lnSpc>
                <a:spcPct val="150000"/>
              </a:lnSpc>
              <a:spcBef>
                <a:spcPct val="0"/>
              </a:spcBef>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Eure Social-Media-Nutzung steht im Mittelpunkt.</a:t>
            </a:r>
          </a:p>
          <a:p>
            <a:pPr marL="0" indent="0">
              <a:lnSpc>
                <a:spcPct val="150000"/>
              </a:lnSpc>
              <a:spcBef>
                <a:spcPct val="0"/>
              </a:spcBef>
              <a:buNone/>
            </a:pPr>
            <a:r>
              <a:rPr lang="de-DE" sz="1800" spc="-27" dirty="0">
                <a:solidFill>
                  <a:srgbClr val="00677C"/>
                </a:solidFill>
                <a:latin typeface="Aptos" panose="020B0004020202020204" pitchFamily="34" charset="0"/>
                <a:ea typeface="Roboto Slab Medium" pitchFamily="2" charset="0"/>
                <a:cs typeface="Arial Nova Bold"/>
                <a:sym typeface="Arial Nova Bold"/>
              </a:rPr>
              <a:t>Gemeinsamkeiten und Unterschiede entdecken.</a:t>
            </a:r>
          </a:p>
        </p:txBody>
      </p:sp>
      <p:pic>
        <p:nvPicPr>
          <p:cNvPr id="6" name="Grafik 5" descr="Abzeichen Tick1 mit einfarbiger Füllung">
            <a:extLst>
              <a:ext uri="{FF2B5EF4-FFF2-40B4-BE49-F238E27FC236}">
                <a16:creationId xmlns:a16="http://schemas.microsoft.com/office/drawing/2014/main" id="{EC44C3D8-A1B2-750A-5BA2-3C2E966B2C4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1786876"/>
            <a:ext cx="360000" cy="360000"/>
          </a:xfrm>
          <a:prstGeom prst="rect">
            <a:avLst/>
          </a:prstGeom>
        </p:spPr>
      </p:pic>
      <p:pic>
        <p:nvPicPr>
          <p:cNvPr id="7" name="Grafik 6" descr="Abzeichen Tick1 mit einfarbiger Füllung">
            <a:extLst>
              <a:ext uri="{FF2B5EF4-FFF2-40B4-BE49-F238E27FC236}">
                <a16:creationId xmlns:a16="http://schemas.microsoft.com/office/drawing/2014/main" id="{E437545D-971E-BA04-C5DF-0157105F12C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622640"/>
            <a:ext cx="360000" cy="360000"/>
          </a:xfrm>
          <a:prstGeom prst="rect">
            <a:avLst/>
          </a:prstGeom>
        </p:spPr>
      </p:pic>
      <p:pic>
        <p:nvPicPr>
          <p:cNvPr id="8" name="Grafik 7" descr="Abzeichen Tick1 mit einfarbiger Füllung">
            <a:extLst>
              <a:ext uri="{FF2B5EF4-FFF2-40B4-BE49-F238E27FC236}">
                <a16:creationId xmlns:a16="http://schemas.microsoft.com/office/drawing/2014/main" id="{9ACEB852-7787-05B2-EC18-BC44266BB66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7189" y="2196755"/>
            <a:ext cx="360000" cy="360000"/>
          </a:xfrm>
          <a:prstGeom prst="rect">
            <a:avLst/>
          </a:prstGeom>
        </p:spPr>
      </p:pic>
      <p:pic>
        <p:nvPicPr>
          <p:cNvPr id="11" name="Grafik 10" descr="Prost mit einfarbiger Füllung">
            <a:extLst>
              <a:ext uri="{FF2B5EF4-FFF2-40B4-BE49-F238E27FC236}">
                <a16:creationId xmlns:a16="http://schemas.microsoft.com/office/drawing/2014/main" id="{737A39A2-E27C-20A5-65CA-29A36F486E6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797334" y="2564347"/>
            <a:ext cx="3179523" cy="3179523"/>
          </a:xfrm>
          <a:prstGeom prst="rect">
            <a:avLst/>
          </a:prstGeom>
        </p:spPr>
      </p:pic>
    </p:spTree>
    <p:extLst>
      <p:ext uri="{BB962C8B-B14F-4D97-AF65-F5344CB8AC3E}">
        <p14:creationId xmlns:p14="http://schemas.microsoft.com/office/powerpoint/2010/main" val="293909279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2105005"/>
          </a:xfrm>
          <a:prstGeom prst="rect">
            <a:avLst/>
          </a:prstGeom>
        </p:spPr>
        <p:txBody>
          <a:bodyPr>
            <a:normAutofit fontScale="90000"/>
          </a:bodyPr>
          <a:lstStyle/>
          <a:p>
            <a:pPr>
              <a:lnSpc>
                <a:spcPct val="150000"/>
              </a:lnSpc>
            </a:pPr>
            <a:r>
              <a:rPr lang="de-DE" sz="4400" u="none" dirty="0"/>
              <a:t>Ich lese Statements vor –</a:t>
            </a:r>
            <a:br>
              <a:rPr lang="de-DE" dirty="0"/>
            </a:br>
            <a:r>
              <a:rPr lang="de-DE" sz="2900" b="0" u="none" dirty="0">
                <a:ea typeface="Roboto Slab Light" pitchFamily="2" charset="0"/>
              </a:rPr>
              <a:t>ihr stellt euch auf die Skala. </a:t>
            </a:r>
            <a:br>
              <a:rPr lang="de-DE" sz="2900" b="0" u="none" dirty="0">
                <a:ea typeface="Roboto Slab Light" pitchFamily="2" charset="0"/>
              </a:rPr>
            </a:br>
            <a:r>
              <a:rPr lang="de-DE" sz="2900" b="0" u="none" dirty="0">
                <a:ea typeface="Roboto Slab Light" pitchFamily="2" charset="0"/>
              </a:rPr>
              <a:t>Kurzer Austausch nach jedem Statement.</a:t>
            </a:r>
            <a:endParaRPr sz="2900" b="0" u="none" dirty="0">
              <a:ea typeface="Roboto Slab Light" pitchFamily="2" charset="0"/>
            </a:endParaRPr>
          </a:p>
        </p:txBody>
      </p:sp>
      <p:cxnSp>
        <p:nvCxnSpPr>
          <p:cNvPr id="13" name="Gerade Verbindung mit Pfeil 12">
            <a:extLst>
              <a:ext uri="{FF2B5EF4-FFF2-40B4-BE49-F238E27FC236}">
                <a16:creationId xmlns:a16="http://schemas.microsoft.com/office/drawing/2014/main" id="{345EEA98-981A-B4E3-DD08-3F3A95831C4A}"/>
              </a:ext>
            </a:extLst>
          </p:cNvPr>
          <p:cNvCxnSpPr>
            <a:cxnSpLocks/>
          </p:cNvCxnSpPr>
          <p:nvPr/>
        </p:nvCxnSpPr>
        <p:spPr>
          <a:xfrm>
            <a:off x="2319402" y="4321479"/>
            <a:ext cx="7553195" cy="0"/>
          </a:xfrm>
          <a:prstGeom prst="straightConnector1">
            <a:avLst/>
          </a:prstGeom>
          <a:noFill/>
          <a:ln w="50800" cap="flat">
            <a:gradFill>
              <a:gsLst>
                <a:gs pos="0">
                  <a:srgbClr val="009CBC"/>
                </a:gs>
                <a:gs pos="100000">
                  <a:srgbClr val="DDDC00"/>
                </a:gs>
              </a:gsLst>
              <a:lin ang="2700000" scaled="0"/>
            </a:gradFill>
            <a:prstDash val="sysDash"/>
            <a:round/>
            <a:headEnd type="triangle"/>
            <a:tailEnd type="triangle"/>
          </a:ln>
          <a:effectLst/>
          <a:sp3d/>
        </p:spPr>
        <p:style>
          <a:lnRef idx="0">
            <a:scrgbClr r="0" g="0" b="0"/>
          </a:lnRef>
          <a:fillRef idx="0">
            <a:scrgbClr r="0" g="0" b="0"/>
          </a:fillRef>
          <a:effectRef idx="0">
            <a:scrgbClr r="0" g="0" b="0"/>
          </a:effectRef>
          <a:fontRef idx="none"/>
        </p:style>
      </p:cxnSp>
      <p:sp>
        <p:nvSpPr>
          <p:cNvPr id="15" name="Google Shape;169;p37">
            <a:extLst>
              <a:ext uri="{FF2B5EF4-FFF2-40B4-BE49-F238E27FC236}">
                <a16:creationId xmlns:a16="http://schemas.microsoft.com/office/drawing/2014/main" id="{13FAD0B4-980D-E69F-33A8-E3B1B1E1B50E}"/>
              </a:ext>
            </a:extLst>
          </p:cNvPr>
          <p:cNvSpPr/>
          <p:nvPr/>
        </p:nvSpPr>
        <p:spPr>
          <a:xfrm>
            <a:off x="1568766" y="4057878"/>
            <a:ext cx="723497"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b="1" dirty="0">
                <a:solidFill>
                  <a:schemeClr val="tx1"/>
                </a:solidFill>
                <a:latin typeface="Rockwell" panose="02060603020205020403" pitchFamily="18" charset="77"/>
                <a:ea typeface="Roboto Slab Medium" pitchFamily="2" charset="0"/>
                <a:cs typeface="Open Sans"/>
                <a:sym typeface="Open Sans"/>
              </a:rPr>
              <a:t>Ja.</a:t>
            </a:r>
            <a:endParaRPr sz="2800" b="1" u="none" strike="noStrike" cap="none" dirty="0">
              <a:solidFill>
                <a:schemeClr val="tx1"/>
              </a:solidFill>
              <a:latin typeface="Rockwell" panose="02060603020205020403" pitchFamily="18" charset="77"/>
              <a:ea typeface="Roboto Slab Medium" pitchFamily="2" charset="0"/>
              <a:cs typeface="Open Sans"/>
              <a:sym typeface="Open Sans"/>
            </a:endParaRPr>
          </a:p>
        </p:txBody>
      </p:sp>
      <p:sp>
        <p:nvSpPr>
          <p:cNvPr id="16" name="Google Shape;169;p37">
            <a:extLst>
              <a:ext uri="{FF2B5EF4-FFF2-40B4-BE49-F238E27FC236}">
                <a16:creationId xmlns:a16="http://schemas.microsoft.com/office/drawing/2014/main" id="{8CE7BDF0-FDB4-6412-F596-061A06B59BD8}"/>
              </a:ext>
            </a:extLst>
          </p:cNvPr>
          <p:cNvSpPr/>
          <p:nvPr/>
        </p:nvSpPr>
        <p:spPr>
          <a:xfrm>
            <a:off x="9860996" y="4057878"/>
            <a:ext cx="1149382"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b="1" dirty="0">
                <a:solidFill>
                  <a:schemeClr val="tx1"/>
                </a:solidFill>
                <a:latin typeface="Rockwell" panose="02060603020205020403" pitchFamily="18" charset="77"/>
                <a:ea typeface="Roboto Slab Medium" pitchFamily="2" charset="0"/>
                <a:cs typeface="Open Sans"/>
                <a:sym typeface="Open Sans"/>
              </a:rPr>
              <a:t>Nein.</a:t>
            </a:r>
            <a:endParaRPr sz="2800" b="1" u="none" strike="noStrike" cap="none" dirty="0">
              <a:solidFill>
                <a:schemeClr val="tx1"/>
              </a:solidFill>
              <a:latin typeface="Rockwell" panose="02060603020205020403" pitchFamily="18" charset="77"/>
              <a:ea typeface="Roboto Slab Medium" pitchFamily="2" charset="0"/>
              <a:cs typeface="Open Sans"/>
              <a:sym typeface="Open Sans"/>
            </a:endParaRPr>
          </a:p>
        </p:txBody>
      </p:sp>
      <p:sp>
        <p:nvSpPr>
          <p:cNvPr id="17" name="Textplatzhalter 1">
            <a:extLst>
              <a:ext uri="{FF2B5EF4-FFF2-40B4-BE49-F238E27FC236}">
                <a16:creationId xmlns:a16="http://schemas.microsoft.com/office/drawing/2014/main" id="{456AE67F-2B56-5E35-0F04-0B8196370952}"/>
              </a:ext>
            </a:extLst>
          </p:cNvPr>
          <p:cNvSpPr>
            <a:spLocks noGrp="1"/>
          </p:cNvSpPr>
          <p:nvPr>
            <p:ph type="body" sz="half" idx="1"/>
          </p:nvPr>
        </p:nvSpPr>
        <p:spPr>
          <a:xfrm>
            <a:off x="716242" y="4585082"/>
            <a:ext cx="2428543" cy="527198"/>
          </a:xfrm>
        </p:spPr>
        <p:txBody>
          <a:bodyPr>
            <a:normAutofit/>
          </a:bodyPr>
          <a:lstStyle/>
          <a:p>
            <a:pPr marL="0" indent="0" algn="ctr">
              <a:buNone/>
            </a:pPr>
            <a:r>
              <a:rPr lang="de-DE" sz="1400" dirty="0">
                <a:solidFill>
                  <a:schemeClr val="tx1"/>
                </a:solidFill>
                <a:latin typeface="Aptos Light" panose="020B0004020202020204" pitchFamily="34" charset="0"/>
                <a:ea typeface="Roboto Light" panose="02000000000000000000" pitchFamily="2" charset="0"/>
                <a:sym typeface="Open Sans"/>
              </a:rPr>
              <a:t>Trifft voll und ganz auf mich zu.</a:t>
            </a:r>
            <a:endParaRPr lang="de-DE" sz="1400" dirty="0">
              <a:solidFill>
                <a:schemeClr val="tx1"/>
              </a:solidFill>
              <a:latin typeface="Aptos Light" panose="020B0004020202020204" pitchFamily="34" charset="0"/>
              <a:ea typeface="Roboto Light" panose="02000000000000000000" pitchFamily="2" charset="0"/>
            </a:endParaRPr>
          </a:p>
        </p:txBody>
      </p:sp>
      <p:sp>
        <p:nvSpPr>
          <p:cNvPr id="19" name="Textplatzhalter 1">
            <a:extLst>
              <a:ext uri="{FF2B5EF4-FFF2-40B4-BE49-F238E27FC236}">
                <a16:creationId xmlns:a16="http://schemas.microsoft.com/office/drawing/2014/main" id="{314EB939-C13D-E7D5-8966-2E13E68077FD}"/>
              </a:ext>
            </a:extLst>
          </p:cNvPr>
          <p:cNvSpPr txBox="1">
            <a:spLocks/>
          </p:cNvSpPr>
          <p:nvPr/>
        </p:nvSpPr>
        <p:spPr>
          <a:xfrm>
            <a:off x="9208889" y="4585082"/>
            <a:ext cx="2428543" cy="5271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algn="ctr" hangingPunct="1">
              <a:buFontTx/>
              <a:buNone/>
            </a:pPr>
            <a:r>
              <a:rPr lang="de-DE" sz="1400"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Open Sans"/>
              </a:rPr>
              <a:t>Trifft gar nicht auf mich zu.</a:t>
            </a:r>
            <a:endParaRPr lang="de-DE" sz="1400" dirty="0">
              <a:solidFill>
                <a:schemeClr val="tx1"/>
              </a:solidFill>
              <a:latin typeface="Aptos Light" panose="020B0004020202020204" pitchFamily="34" charset="0"/>
              <a:ea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130940667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8</a:t>
            </a:fld>
            <a:endParaRPr dirty="0"/>
          </a:p>
        </p:txBody>
      </p:sp>
      <p:sp>
        <p:nvSpPr>
          <p:cNvPr id="10" name="Titel 2">
            <a:extLst>
              <a:ext uri="{FF2B5EF4-FFF2-40B4-BE49-F238E27FC236}">
                <a16:creationId xmlns:a16="http://schemas.microsoft.com/office/drawing/2014/main" id="{34163A07-0CB5-0965-E28C-6FFECF8AC49F}"/>
              </a:ext>
            </a:extLst>
          </p:cNvPr>
          <p:cNvSpPr txBox="1">
            <a:spLocks noGrp="1"/>
          </p:cNvSpPr>
          <p:nvPr>
            <p:ph type="title"/>
          </p:nvPr>
        </p:nvSpPr>
        <p:spPr>
          <a:xfrm>
            <a:off x="695325" y="695108"/>
            <a:ext cx="11316766" cy="2836944"/>
          </a:xfrm>
          <a:prstGeom prst="rect">
            <a:avLst/>
          </a:prstGeom>
        </p:spPr>
        <p:txBody>
          <a:bodyPr>
            <a:normAutofit fontScale="90000"/>
          </a:bodyPr>
          <a:lstStyle/>
          <a:p>
            <a:pPr>
              <a:lnSpc>
                <a:spcPct val="150000"/>
              </a:lnSpc>
            </a:pPr>
            <a:r>
              <a:rPr lang="de-DE" sz="4400" u="none" dirty="0"/>
              <a:t>Platzhalter</a:t>
            </a:r>
            <a:br>
              <a:rPr lang="de-DE" dirty="0"/>
            </a:br>
            <a:r>
              <a:rPr lang="de-DE" sz="2900" b="0" u="none" dirty="0">
                <a:ea typeface="Roboto Slab Light" pitchFamily="2" charset="0"/>
              </a:rPr>
              <a:t>für das Statement – diese Folie kann beliebig multipliziert </a:t>
            </a:r>
            <a:br>
              <a:rPr lang="de-DE" sz="2900" b="0" u="none" dirty="0">
                <a:ea typeface="Roboto Slab Light" pitchFamily="2" charset="0"/>
              </a:rPr>
            </a:br>
            <a:r>
              <a:rPr lang="de-DE" sz="2900" b="0" u="none" dirty="0">
                <a:ea typeface="Roboto Slab Light" pitchFamily="2" charset="0"/>
              </a:rPr>
              <a:t>und mit den ausgewählten Statements vom Methodenblatt gefüllt werden.</a:t>
            </a:r>
            <a:endParaRPr sz="2900" b="0" u="none" dirty="0">
              <a:ea typeface="Roboto Slab Light" pitchFamily="2" charset="0"/>
            </a:endParaRPr>
          </a:p>
        </p:txBody>
      </p:sp>
      <p:cxnSp>
        <p:nvCxnSpPr>
          <p:cNvPr id="13" name="Gerade Verbindung mit Pfeil 12">
            <a:extLst>
              <a:ext uri="{FF2B5EF4-FFF2-40B4-BE49-F238E27FC236}">
                <a16:creationId xmlns:a16="http://schemas.microsoft.com/office/drawing/2014/main" id="{345EEA98-981A-B4E3-DD08-3F3A95831C4A}"/>
              </a:ext>
            </a:extLst>
          </p:cNvPr>
          <p:cNvCxnSpPr>
            <a:cxnSpLocks/>
          </p:cNvCxnSpPr>
          <p:nvPr/>
        </p:nvCxnSpPr>
        <p:spPr>
          <a:xfrm>
            <a:off x="2319402" y="4321479"/>
            <a:ext cx="7553195" cy="0"/>
          </a:xfrm>
          <a:prstGeom prst="straightConnector1">
            <a:avLst/>
          </a:prstGeom>
          <a:noFill/>
          <a:ln w="50800" cap="flat">
            <a:gradFill>
              <a:gsLst>
                <a:gs pos="0">
                  <a:srgbClr val="009CBC"/>
                </a:gs>
                <a:gs pos="100000">
                  <a:srgbClr val="DDDC00"/>
                </a:gs>
              </a:gsLst>
              <a:lin ang="2700000" scaled="0"/>
            </a:gradFill>
            <a:prstDash val="sysDash"/>
            <a:round/>
            <a:headEnd type="triangle"/>
            <a:tailEnd type="triangle"/>
          </a:ln>
          <a:effectLst/>
          <a:sp3d/>
        </p:spPr>
        <p:style>
          <a:lnRef idx="0">
            <a:scrgbClr r="0" g="0" b="0"/>
          </a:lnRef>
          <a:fillRef idx="0">
            <a:scrgbClr r="0" g="0" b="0"/>
          </a:fillRef>
          <a:effectRef idx="0">
            <a:scrgbClr r="0" g="0" b="0"/>
          </a:effectRef>
          <a:fontRef idx="none"/>
        </p:style>
      </p:cxnSp>
      <p:sp>
        <p:nvSpPr>
          <p:cNvPr id="15" name="Google Shape;169;p37">
            <a:extLst>
              <a:ext uri="{FF2B5EF4-FFF2-40B4-BE49-F238E27FC236}">
                <a16:creationId xmlns:a16="http://schemas.microsoft.com/office/drawing/2014/main" id="{13FAD0B4-980D-E69F-33A8-E3B1B1E1B50E}"/>
              </a:ext>
            </a:extLst>
          </p:cNvPr>
          <p:cNvSpPr/>
          <p:nvPr/>
        </p:nvSpPr>
        <p:spPr>
          <a:xfrm>
            <a:off x="1568766" y="4057878"/>
            <a:ext cx="723497"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b="1" dirty="0">
                <a:solidFill>
                  <a:schemeClr val="tx1"/>
                </a:solidFill>
                <a:latin typeface="Rockwell" panose="02060603020205020403" pitchFamily="18" charset="77"/>
                <a:ea typeface="Roboto Slab Medium" pitchFamily="2" charset="0"/>
                <a:cs typeface="Open Sans"/>
                <a:sym typeface="Open Sans"/>
              </a:rPr>
              <a:t>Ja.</a:t>
            </a:r>
            <a:endParaRPr sz="2800" b="1" u="none" strike="noStrike" cap="none" dirty="0">
              <a:solidFill>
                <a:schemeClr val="tx1"/>
              </a:solidFill>
              <a:latin typeface="Rockwell" panose="02060603020205020403" pitchFamily="18" charset="77"/>
              <a:ea typeface="Roboto Slab Medium" pitchFamily="2" charset="0"/>
              <a:cs typeface="Open Sans"/>
              <a:sym typeface="Open Sans"/>
            </a:endParaRPr>
          </a:p>
        </p:txBody>
      </p:sp>
      <p:sp>
        <p:nvSpPr>
          <p:cNvPr id="16" name="Google Shape;169;p37">
            <a:extLst>
              <a:ext uri="{FF2B5EF4-FFF2-40B4-BE49-F238E27FC236}">
                <a16:creationId xmlns:a16="http://schemas.microsoft.com/office/drawing/2014/main" id="{8CE7BDF0-FDB4-6412-F596-061A06B59BD8}"/>
              </a:ext>
            </a:extLst>
          </p:cNvPr>
          <p:cNvSpPr/>
          <p:nvPr/>
        </p:nvSpPr>
        <p:spPr>
          <a:xfrm>
            <a:off x="9860996" y="4057878"/>
            <a:ext cx="1149382" cy="527202"/>
          </a:xfrm>
          <a:prstGeom prst="rect">
            <a:avLst/>
          </a:prstGeom>
          <a:noFill/>
          <a:ln w="19050" cap="flat" cmpd="sng">
            <a:noFill/>
            <a:prstDash val="solid"/>
            <a:round/>
            <a:headEnd type="none" w="sm" len="sm"/>
            <a:tailEnd type="none" w="sm" len="sm"/>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E6007E"/>
              </a:buClr>
              <a:buSzPts val="3000"/>
              <a:buFont typeface="Roboto Slab"/>
              <a:buNone/>
            </a:pPr>
            <a:r>
              <a:rPr lang="de" sz="2800" b="1" dirty="0">
                <a:solidFill>
                  <a:schemeClr val="tx1"/>
                </a:solidFill>
                <a:latin typeface="Rockwell" panose="02060603020205020403" pitchFamily="18" charset="77"/>
                <a:ea typeface="Roboto Slab Medium" pitchFamily="2" charset="0"/>
                <a:cs typeface="Open Sans"/>
                <a:sym typeface="Open Sans"/>
              </a:rPr>
              <a:t>Nein.</a:t>
            </a:r>
            <a:endParaRPr sz="2800" b="1" u="none" strike="noStrike" cap="none" dirty="0">
              <a:solidFill>
                <a:schemeClr val="tx1"/>
              </a:solidFill>
              <a:latin typeface="Rockwell" panose="02060603020205020403" pitchFamily="18" charset="77"/>
              <a:ea typeface="Roboto Slab Medium" pitchFamily="2" charset="0"/>
              <a:cs typeface="Open Sans"/>
              <a:sym typeface="Open Sans"/>
            </a:endParaRPr>
          </a:p>
        </p:txBody>
      </p:sp>
      <p:sp>
        <p:nvSpPr>
          <p:cNvPr id="17" name="Textplatzhalter 1">
            <a:extLst>
              <a:ext uri="{FF2B5EF4-FFF2-40B4-BE49-F238E27FC236}">
                <a16:creationId xmlns:a16="http://schemas.microsoft.com/office/drawing/2014/main" id="{456AE67F-2B56-5E35-0F04-0B8196370952}"/>
              </a:ext>
            </a:extLst>
          </p:cNvPr>
          <p:cNvSpPr>
            <a:spLocks noGrp="1"/>
          </p:cNvSpPr>
          <p:nvPr>
            <p:ph type="body" sz="half" idx="1"/>
          </p:nvPr>
        </p:nvSpPr>
        <p:spPr>
          <a:xfrm>
            <a:off x="716242" y="4585082"/>
            <a:ext cx="2428543" cy="527198"/>
          </a:xfrm>
        </p:spPr>
        <p:txBody>
          <a:bodyPr>
            <a:normAutofit/>
          </a:bodyPr>
          <a:lstStyle/>
          <a:p>
            <a:pPr marL="0" indent="0" algn="ctr">
              <a:buNone/>
            </a:pPr>
            <a:r>
              <a:rPr lang="de-DE" sz="1400" dirty="0">
                <a:solidFill>
                  <a:schemeClr val="tx1"/>
                </a:solidFill>
                <a:latin typeface="Aptos Light" panose="020B0004020202020204" pitchFamily="34" charset="0"/>
                <a:ea typeface="Roboto Light" panose="02000000000000000000" pitchFamily="2" charset="0"/>
                <a:sym typeface="Open Sans"/>
              </a:rPr>
              <a:t>Trifft voll und ganz auf mich zu.</a:t>
            </a:r>
            <a:endParaRPr lang="de-DE" sz="1400" dirty="0">
              <a:solidFill>
                <a:schemeClr val="tx1"/>
              </a:solidFill>
              <a:latin typeface="Aptos Light" panose="020B0004020202020204" pitchFamily="34" charset="0"/>
              <a:ea typeface="Roboto Light" panose="02000000000000000000" pitchFamily="2" charset="0"/>
            </a:endParaRPr>
          </a:p>
        </p:txBody>
      </p:sp>
      <p:sp>
        <p:nvSpPr>
          <p:cNvPr id="19" name="Textplatzhalter 1">
            <a:extLst>
              <a:ext uri="{FF2B5EF4-FFF2-40B4-BE49-F238E27FC236}">
                <a16:creationId xmlns:a16="http://schemas.microsoft.com/office/drawing/2014/main" id="{314EB939-C13D-E7D5-8966-2E13E68077FD}"/>
              </a:ext>
            </a:extLst>
          </p:cNvPr>
          <p:cNvSpPr txBox="1">
            <a:spLocks/>
          </p:cNvSpPr>
          <p:nvPr/>
        </p:nvSpPr>
        <p:spPr>
          <a:xfrm>
            <a:off x="9208889" y="4585082"/>
            <a:ext cx="2428543" cy="5271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algn="ctr" hangingPunct="1">
              <a:buFontTx/>
              <a:buNone/>
            </a:pPr>
            <a:r>
              <a:rPr lang="de-DE" sz="1400" dirty="0">
                <a:solidFill>
                  <a:schemeClr val="tx1"/>
                </a:solidFill>
                <a:latin typeface="Aptos Light" panose="020B0004020202020204" pitchFamily="34" charset="0"/>
                <a:ea typeface="Roboto Light" panose="02000000000000000000" pitchFamily="2" charset="0"/>
                <a:cs typeface="Arial" panose="020B0604020202020204" pitchFamily="34" charset="0"/>
                <a:sym typeface="Open Sans"/>
              </a:rPr>
              <a:t>Trifft gar nicht auf mich zu.</a:t>
            </a:r>
            <a:endParaRPr lang="de-DE" sz="1400" dirty="0">
              <a:solidFill>
                <a:schemeClr val="tx1"/>
              </a:solidFill>
              <a:latin typeface="Aptos Light" panose="020B0004020202020204" pitchFamily="34" charset="0"/>
              <a:ea typeface="Roboto Light" panose="02000000000000000000" pitchFamily="2" charset="0"/>
              <a:cs typeface="Arial" panose="020B0604020202020204" pitchFamily="34" charset="0"/>
            </a:endParaRPr>
          </a:p>
        </p:txBody>
      </p:sp>
    </p:spTree>
    <p:extLst>
      <p:ext uri="{BB962C8B-B14F-4D97-AF65-F5344CB8AC3E}">
        <p14:creationId xmlns:p14="http://schemas.microsoft.com/office/powerpoint/2010/main" val="81668824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extfeld 19"/>
          <p:cNvSpPr txBox="1">
            <a:spLocks noGrp="1"/>
          </p:cNvSpPr>
          <p:nvPr>
            <p:ph type="sldNum" sz="quarter" idx="2"/>
          </p:nvPr>
        </p:nvSpPr>
        <p:spPr>
          <a:xfrm>
            <a:off x="11402690" y="6165303"/>
            <a:ext cx="237927" cy="2413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dirty="0"/>
          </a:p>
        </p:txBody>
      </p:sp>
      <p:sp>
        <p:nvSpPr>
          <p:cNvPr id="20" name="Titel 2">
            <a:extLst>
              <a:ext uri="{FF2B5EF4-FFF2-40B4-BE49-F238E27FC236}">
                <a16:creationId xmlns:a16="http://schemas.microsoft.com/office/drawing/2014/main" id="{08D680D3-32B9-78C7-F80F-C02D75DC6827}"/>
              </a:ext>
            </a:extLst>
          </p:cNvPr>
          <p:cNvSpPr txBox="1">
            <a:spLocks noGrp="1"/>
          </p:cNvSpPr>
          <p:nvPr>
            <p:ph type="title"/>
          </p:nvPr>
        </p:nvSpPr>
        <p:spPr>
          <a:xfrm>
            <a:off x="517368" y="2526034"/>
            <a:ext cx="11124016" cy="978565"/>
          </a:xfrm>
          <a:prstGeom prst="rect">
            <a:avLst/>
          </a:prstGeom>
        </p:spPr>
        <p:txBody>
          <a:bodyPr>
            <a:noAutofit/>
          </a:bodyPr>
          <a:lstStyle/>
          <a:p>
            <a:pPr>
              <a:lnSpc>
                <a:spcPct val="100000"/>
              </a:lnSpc>
            </a:pPr>
            <a:r>
              <a:rPr lang="de-DE" sz="6000" u="none" dirty="0"/>
              <a:t>Schritt 2: Wissen &amp; Verstehen</a:t>
            </a:r>
            <a:endParaRPr sz="6000" u="none" dirty="0">
              <a:latin typeface="Roboto Slab Light" pitchFamily="2" charset="0"/>
              <a:ea typeface="Roboto Slab Light" pitchFamily="2" charset="0"/>
            </a:endParaRPr>
          </a:p>
        </p:txBody>
      </p:sp>
    </p:spTree>
    <p:extLst>
      <p:ext uri="{BB962C8B-B14F-4D97-AF65-F5344CB8AC3E}">
        <p14:creationId xmlns:p14="http://schemas.microsoft.com/office/powerpoint/2010/main" val="2087085152"/>
      </p:ext>
    </p:extLst>
  </p:cSld>
  <p:clrMapOvr>
    <a:masterClrMapping/>
  </p:clrMapOvr>
  <p:transition spd="med"/>
</p:sld>
</file>

<file path=ppt/theme/theme1.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5466D00B1E0A44C9E9B5D421CA7FF9F" ma:contentTypeVersion="20" ma:contentTypeDescription="Ein neues Dokument erstellen." ma:contentTypeScope="" ma:versionID="fcd79d8290292c5e7ee90bb8e65b1d08">
  <xsd:schema xmlns:xsd="http://www.w3.org/2001/XMLSchema" xmlns:xs="http://www.w3.org/2001/XMLSchema" xmlns:p="http://schemas.microsoft.com/office/2006/metadata/properties" xmlns:ns2="6ab7814e-fee3-4951-8029-427ff21e4446" xmlns:ns3="3a16bf44-68da-47f6-baee-d87058f6986a" targetNamespace="http://schemas.microsoft.com/office/2006/metadata/properties" ma:root="true" ma:fieldsID="71d29fc6ba88dfb444d91ac9e036e26e" ns2:_="" ns3:_="">
    <xsd:import namespace="6ab7814e-fee3-4951-8029-427ff21e4446"/>
    <xsd:import namespace="3a16bf44-68da-47f6-baee-d87058f6986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_Flow_SignoffStatu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b7814e-fee3-4951-8029-427ff21e44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tatus Unterschrift" ma:internalName="Status_x0020_Unterschrift">
      <xsd:simpleType>
        <xsd:restriction base="dms:Text"/>
      </xsd:simpleType>
    </xsd:element>
    <xsd:element name="MediaServiceLocation" ma:index="21"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Bildmarkierungen" ma:readOnly="false" ma:fieldId="{5cf76f15-5ced-4ddc-b409-7134ff3c332f}" ma:taxonomyMulti="true" ma:sspId="ee742308-cb55-41f3-ae3d-2ef31cdb54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16bf44-68da-47f6-baee-d87058f6986a" elementFormDefault="qualified">
    <xsd:import namespace="http://schemas.microsoft.com/office/2006/documentManagement/types"/>
    <xsd:import namespace="http://schemas.microsoft.com/office/infopath/2007/PartnerControls"/>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element name="TaxCatchAll" ma:index="24" nillable="true" ma:displayName="Taxonomy Catch All Column" ma:hidden="true" ma:list="{aeb9fe78-961a-4414-987a-7b8220aae07b}" ma:internalName="TaxCatchAll" ma:showField="CatchAllData" ma:web="3a16bf44-68da-47f6-baee-d87058f6986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6ab7814e-fee3-4951-8029-427ff21e4446" xsi:nil="true"/>
    <lcf76f155ced4ddcb4097134ff3c332f xmlns="6ab7814e-fee3-4951-8029-427ff21e4446">
      <Terms xmlns="http://schemas.microsoft.com/office/infopath/2007/PartnerControls"/>
    </lcf76f155ced4ddcb4097134ff3c332f>
    <TaxCatchAll xmlns="3a16bf44-68da-47f6-baee-d87058f6986a" xsi:nil="true"/>
  </documentManagement>
</p:properties>
</file>

<file path=customXml/itemProps1.xml><?xml version="1.0" encoding="utf-8"?>
<ds:datastoreItem xmlns:ds="http://schemas.openxmlformats.org/officeDocument/2006/customXml" ds:itemID="{483E4896-D30A-442C-A800-6E6145CF198D}">
  <ds:schemaRefs>
    <ds:schemaRef ds:uri="http://schemas.microsoft.com/sharepoint/v3/contenttype/forms"/>
  </ds:schemaRefs>
</ds:datastoreItem>
</file>

<file path=customXml/itemProps2.xml><?xml version="1.0" encoding="utf-8"?>
<ds:datastoreItem xmlns:ds="http://schemas.openxmlformats.org/officeDocument/2006/customXml" ds:itemID="{0E7FB1AD-961E-465C-B3BB-8EEC5548127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ab7814e-fee3-4951-8029-427ff21e4446"/>
    <ds:schemaRef ds:uri="3a16bf44-68da-47f6-baee-d87058f6986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9DFDB3C-8033-491F-842E-183AC776CB1B}">
  <ds:schemaRefs>
    <ds:schemaRef ds:uri="http://schemas.microsoft.com/office/2006/metadata/properties"/>
    <ds:schemaRef ds:uri="http://schemas.microsoft.com/office/infopath/2007/PartnerControls"/>
    <ds:schemaRef ds:uri="6ab7814e-fee3-4951-8029-427ff21e4446"/>
    <ds:schemaRef ds:uri="3a16bf44-68da-47f6-baee-d87058f6986a"/>
  </ds:schemaRefs>
</ds:datastoreItem>
</file>

<file path=docProps/app.xml><?xml version="1.0" encoding="utf-8"?>
<Properties xmlns="http://schemas.openxmlformats.org/officeDocument/2006/extended-properties" xmlns:vt="http://schemas.openxmlformats.org/officeDocument/2006/docPropsVTypes">
  <TotalTime>0</TotalTime>
  <Words>874</Words>
  <Application>Microsoft Office PowerPoint</Application>
  <PresentationFormat>Breitbild</PresentationFormat>
  <Paragraphs>123</Paragraphs>
  <Slides>28</Slides>
  <Notes>2</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28</vt:i4>
      </vt:variant>
    </vt:vector>
  </HeadingPairs>
  <TitlesOfParts>
    <vt:vector size="40" baseType="lpstr">
      <vt:lpstr>Aptos</vt:lpstr>
      <vt:lpstr>Aptos Light</vt:lpstr>
      <vt:lpstr>Arial</vt:lpstr>
      <vt:lpstr>Calibri</vt:lpstr>
      <vt:lpstr>Roboto Light</vt:lpstr>
      <vt:lpstr>Roboto Slab</vt:lpstr>
      <vt:lpstr>Roboto Slab Light</vt:lpstr>
      <vt:lpstr>Roboto Slab Medium</vt:lpstr>
      <vt:lpstr>Roboto Slab Regular Bold</vt:lpstr>
      <vt:lpstr>Rockwell</vt:lpstr>
      <vt:lpstr>Wingdings</vt:lpstr>
      <vt:lpstr>BMAS_ESF_PowerPoint</vt:lpstr>
      <vt:lpstr>Demokratiefeindlichkeit  im Feed</vt:lpstr>
      <vt:lpstr>Agenda</vt:lpstr>
      <vt:lpstr>Unser Workshop in 3 Schritten</vt:lpstr>
      <vt:lpstr>PowerPoint-Präsentation</vt:lpstr>
      <vt:lpstr>Schritt 1: Eure Erfahrungen</vt:lpstr>
      <vt:lpstr>Positionierungsübung</vt:lpstr>
      <vt:lpstr>Ich lese Statements vor – ihr stellt euch auf die Skala.  Kurzer Austausch nach jedem Statement.</vt:lpstr>
      <vt:lpstr>Platzhalter für das Statement – diese Folie kann beliebig multipliziert  und mit den ausgewählten Statements vom Methodenblatt gefüllt werden.</vt:lpstr>
      <vt:lpstr>Schritt 2: Wissen &amp; Verstehen</vt:lpstr>
      <vt:lpstr>Memory Demokratiefeindliche Kommunikationsstrategien</vt:lpstr>
      <vt:lpstr>Ablauf</vt:lpstr>
      <vt:lpstr>Reflexion</vt:lpstr>
      <vt:lpstr>PowerPoint-Präsentation</vt:lpstr>
      <vt:lpstr>Kopfstandübung – Perspektivwechsel</vt:lpstr>
      <vt:lpstr>Die Konsequenzen</vt:lpstr>
      <vt:lpstr>Reflexion</vt:lpstr>
      <vt:lpstr>Umkehrung</vt:lpstr>
      <vt:lpstr>Schritt 4:  Digitale Zivilcourage</vt:lpstr>
      <vt:lpstr>Digitale Zivilcourage zeigen</vt:lpstr>
      <vt:lpstr>5-Minuten-Liste Kleine Schritte für digitale Zivilcourage</vt:lpstr>
      <vt:lpstr>Checkliste: Digitaler Selbstschutz</vt:lpstr>
      <vt:lpstr>Schritt 5:  Handlungsfähig sein</vt:lpstr>
      <vt:lpstr>Was würdest du tun? Situationsanalyse</vt:lpstr>
      <vt:lpstr>Auswertung im Plenum</vt:lpstr>
      <vt:lpstr>PowerPoint-Präsentation</vt:lpstr>
      <vt:lpstr>Abschlussrunde: Was bleibt hängen?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Postelmann, Carl</dc:creator>
  <cp:lastModifiedBy>Klein, Angela</cp:lastModifiedBy>
  <cp:revision>6</cp:revision>
  <dcterms:modified xsi:type="dcterms:W3CDTF">2025-10-09T11:54:32Z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0x010100A5466D00B1E0A44C9E9B5D421CA7FF9F</vt:lpwstr>
  </property>
  <property fmtid="{D5CDD505-2E9C-101B-9397-08002B2CF9AE}" pid="3" name="MediaServiceImageTags">
    <vt:lpwstr/>
  </property>
</Properties>
</file>