
<file path=[Content_Types].xml><?xml version="1.0" encoding="utf-8"?>
<Types xmlns="http://schemas.openxmlformats.org/package/2006/content-types">
  <Default Extension="emf" ContentType="image/x-emf"/>
  <Default Extension="glb" ContentType="model/gltf.binary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89" r:id="rId5"/>
    <p:sldId id="290" r:id="rId6"/>
    <p:sldId id="462" r:id="rId7"/>
    <p:sldId id="629" r:id="rId8"/>
    <p:sldId id="464" r:id="rId9"/>
    <p:sldId id="465" r:id="rId10"/>
    <p:sldId id="466" r:id="rId11"/>
    <p:sldId id="467" r:id="rId12"/>
    <p:sldId id="468" r:id="rId13"/>
    <p:sldId id="536" r:id="rId14"/>
    <p:sldId id="539" r:id="rId15"/>
    <p:sldId id="624" r:id="rId16"/>
    <p:sldId id="625" r:id="rId17"/>
    <p:sldId id="473" r:id="rId18"/>
    <p:sldId id="472" r:id="rId19"/>
    <p:sldId id="474" r:id="rId20"/>
    <p:sldId id="475" r:id="rId21"/>
    <p:sldId id="488" r:id="rId22"/>
    <p:sldId id="476" r:id="rId23"/>
    <p:sldId id="477" r:id="rId24"/>
    <p:sldId id="478" r:id="rId25"/>
    <p:sldId id="492" r:id="rId26"/>
    <p:sldId id="627" r:id="rId27"/>
    <p:sldId id="628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1117" userDrawn="1">
          <p15:clr>
            <a:srgbClr val="A4A3A4"/>
          </p15:clr>
        </p15:guide>
        <p15:guide id="6" orient="horz" pos="618" userDrawn="1">
          <p15:clr>
            <a:srgbClr val="A4A3A4"/>
          </p15:clr>
        </p15:guide>
        <p15:guide id="7" orient="horz" pos="3295" userDrawn="1">
          <p15:clr>
            <a:srgbClr val="A4A3A4"/>
          </p15:clr>
        </p15:guide>
        <p15:guide id="8" orient="horz" pos="3543" userDrawn="1">
          <p15:clr>
            <a:srgbClr val="A4A3A4"/>
          </p15:clr>
        </p15:guide>
        <p15:guide id="9" pos="592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7C"/>
    <a:srgbClr val="DDDC00"/>
    <a:srgbClr val="009C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57FE2D-997F-4BF9-B5BA-26BD320EDE73}" v="24" dt="2026-02-10T07:36:57.43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28"/>
    <p:restoredTop sz="85306"/>
  </p:normalViewPr>
  <p:slideViewPr>
    <p:cSldViewPr snapToGrid="0" showGuides="1">
      <p:cViewPr varScale="1">
        <p:scale>
          <a:sx n="137" d="100"/>
          <a:sy n="137" d="100"/>
        </p:scale>
        <p:origin x="1672" y="84"/>
      </p:cViewPr>
      <p:guideLst>
        <p:guide pos="438"/>
        <p:guide pos="688"/>
        <p:guide pos="3840"/>
        <p:guide orient="horz" pos="1117"/>
        <p:guide orient="horz" pos="618"/>
        <p:guide orient="horz" pos="3295"/>
        <p:guide orient="horz" pos="3543"/>
        <p:guide pos="592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96" d="100"/>
          <a:sy n="96" d="100"/>
        </p:scale>
        <p:origin x="312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lein, Angela" userId="e315e732-25a6-4aae-99f4-87e925f9a072" providerId="ADAL" clId="{F7ECA545-B3E0-4179-88F0-749DB5DC0CDC}"/>
    <pc:docChg chg="custSel modSld">
      <pc:chgData name="Klein, Angela" userId="e315e732-25a6-4aae-99f4-87e925f9a072" providerId="ADAL" clId="{F7ECA545-B3E0-4179-88F0-749DB5DC0CDC}" dt="2026-02-10T07:36:57.430" v="349"/>
      <pc:docMkLst>
        <pc:docMk/>
      </pc:docMkLst>
      <pc:sldChg chg="modTransition">
        <pc:chgData name="Klein, Angela" userId="e315e732-25a6-4aae-99f4-87e925f9a072" providerId="ADAL" clId="{F7ECA545-B3E0-4179-88F0-749DB5DC0CDC}" dt="2026-02-06T13:44:24.648" v="339"/>
        <pc:sldMkLst>
          <pc:docMk/>
          <pc:sldMk cId="3263124515" sldId="290"/>
        </pc:sldMkLst>
      </pc:sldChg>
      <pc:sldChg chg="modSp mod">
        <pc:chgData name="Klein, Angela" userId="e315e732-25a6-4aae-99f4-87e925f9a072" providerId="ADAL" clId="{F7ECA545-B3E0-4179-88F0-749DB5DC0CDC}" dt="2026-02-05T08:46:30.305" v="1" actId="20577"/>
        <pc:sldMkLst>
          <pc:docMk/>
          <pc:sldMk cId="2272513403" sldId="462"/>
        </pc:sldMkLst>
        <pc:spChg chg="mod">
          <ac:chgData name="Klein, Angela" userId="e315e732-25a6-4aae-99f4-87e925f9a072" providerId="ADAL" clId="{F7ECA545-B3E0-4179-88F0-749DB5DC0CDC}" dt="2026-02-05T08:46:30.305" v="1" actId="20577"/>
          <ac:spMkLst>
            <pc:docMk/>
            <pc:sldMk cId="2272513403" sldId="462"/>
            <ac:spMk id="17" creationId="{B95EEA3B-5488-132A-0F43-F092D39FE945}"/>
          </ac:spMkLst>
        </pc:spChg>
      </pc:sldChg>
      <pc:sldChg chg="delSp mod">
        <pc:chgData name="Klein, Angela" userId="e315e732-25a6-4aae-99f4-87e925f9a072" providerId="ADAL" clId="{F7ECA545-B3E0-4179-88F0-749DB5DC0CDC}" dt="2026-02-06T10:27:17.615" v="327" actId="478"/>
        <pc:sldMkLst>
          <pc:docMk/>
          <pc:sldMk cId="1058461634" sldId="465"/>
        </pc:sldMkLst>
      </pc:sldChg>
      <pc:sldChg chg="delSp mod">
        <pc:chgData name="Klein, Angela" userId="e315e732-25a6-4aae-99f4-87e925f9a072" providerId="ADAL" clId="{F7ECA545-B3E0-4179-88F0-749DB5DC0CDC}" dt="2026-02-06T10:27:20.998" v="328" actId="478"/>
        <pc:sldMkLst>
          <pc:docMk/>
          <pc:sldMk cId="136037097" sldId="466"/>
        </pc:sldMkLst>
      </pc:sldChg>
      <pc:sldChg chg="delSp mod">
        <pc:chgData name="Klein, Angela" userId="e315e732-25a6-4aae-99f4-87e925f9a072" providerId="ADAL" clId="{F7ECA545-B3E0-4179-88F0-749DB5DC0CDC}" dt="2026-02-06T10:27:24.513" v="329" actId="478"/>
        <pc:sldMkLst>
          <pc:docMk/>
          <pc:sldMk cId="1992830320" sldId="467"/>
        </pc:sldMkLst>
      </pc:sldChg>
      <pc:sldChg chg="modNotesTx">
        <pc:chgData name="Klein, Angela" userId="e315e732-25a6-4aae-99f4-87e925f9a072" providerId="ADAL" clId="{F7ECA545-B3E0-4179-88F0-749DB5DC0CDC}" dt="2026-02-06T13:00:37.571" v="332" actId="2"/>
        <pc:sldMkLst>
          <pc:docMk/>
          <pc:sldMk cId="2427166615" sldId="492"/>
        </pc:sldMkLst>
      </pc:sldChg>
      <pc:sldChg chg="modAnim modNotesTx">
        <pc:chgData name="Klein, Angela" userId="e315e732-25a6-4aae-99f4-87e925f9a072" providerId="ADAL" clId="{F7ECA545-B3E0-4179-88F0-749DB5DC0CDC}" dt="2026-02-10T07:36:43.920" v="346"/>
        <pc:sldMkLst>
          <pc:docMk/>
          <pc:sldMk cId="3283062780" sldId="536"/>
        </pc:sldMkLst>
      </pc:sldChg>
      <pc:sldChg chg="modAnim modNotesTx">
        <pc:chgData name="Klein, Angela" userId="e315e732-25a6-4aae-99f4-87e925f9a072" providerId="ADAL" clId="{F7ECA545-B3E0-4179-88F0-749DB5DC0CDC}" dt="2026-02-10T07:36:48.043" v="347"/>
        <pc:sldMkLst>
          <pc:docMk/>
          <pc:sldMk cId="2217778109" sldId="539"/>
        </pc:sldMkLst>
      </pc:sldChg>
      <pc:sldChg chg="modAnim modNotesTx">
        <pc:chgData name="Klein, Angela" userId="e315e732-25a6-4aae-99f4-87e925f9a072" providerId="ADAL" clId="{F7ECA545-B3E0-4179-88F0-749DB5DC0CDC}" dt="2026-02-10T07:36:52.662" v="348"/>
        <pc:sldMkLst>
          <pc:docMk/>
          <pc:sldMk cId="1144343427" sldId="624"/>
        </pc:sldMkLst>
      </pc:sldChg>
      <pc:sldChg chg="modAnim modNotesTx">
        <pc:chgData name="Klein, Angela" userId="e315e732-25a6-4aae-99f4-87e925f9a072" providerId="ADAL" clId="{F7ECA545-B3E0-4179-88F0-749DB5DC0CDC}" dt="2026-02-10T07:36:57.430" v="349"/>
        <pc:sldMkLst>
          <pc:docMk/>
          <pc:sldMk cId="1489867340" sldId="625"/>
        </pc:sldMkLst>
      </pc:sldChg>
      <pc:sldChg chg="delSp modSp mod modNotesTx">
        <pc:chgData name="Klein, Angela" userId="e315e732-25a6-4aae-99f4-87e925f9a072" providerId="ADAL" clId="{F7ECA545-B3E0-4179-88F0-749DB5DC0CDC}" dt="2026-02-06T13:00:48.428" v="336" actId="20577"/>
        <pc:sldMkLst>
          <pc:docMk/>
          <pc:sldMk cId="545035381" sldId="627"/>
        </pc:sldMkLst>
        <pc:spChg chg="mod">
          <ac:chgData name="Klein, Angela" userId="e315e732-25a6-4aae-99f4-87e925f9a072" providerId="ADAL" clId="{F7ECA545-B3E0-4179-88F0-749DB5DC0CDC}" dt="2026-02-06T13:00:48.428" v="336" actId="20577"/>
          <ac:spMkLst>
            <pc:docMk/>
            <pc:sldMk cId="545035381" sldId="627"/>
            <ac:spMk id="5" creationId="{0056DBDD-C0D3-7B97-B629-C8F3D1116955}"/>
          </ac:spMkLst>
        </pc:spChg>
      </pc:sldChg>
      <pc:sldChg chg="modNotesTx">
        <pc:chgData name="Klein, Angela" userId="e315e732-25a6-4aae-99f4-87e925f9a072" providerId="ADAL" clId="{F7ECA545-B3E0-4179-88F0-749DB5DC0CDC}" dt="2026-02-05T08:51:04.465" v="14" actId="12"/>
        <pc:sldMkLst>
          <pc:docMk/>
          <pc:sldMk cId="3764562511" sldId="628"/>
        </pc:sldMkLst>
      </pc:sldChg>
      <pc:sldChg chg="modSp mod">
        <pc:chgData name="Klein, Angela" userId="e315e732-25a6-4aae-99f4-87e925f9a072" providerId="ADAL" clId="{F7ECA545-B3E0-4179-88F0-749DB5DC0CDC}" dt="2026-02-05T08:46:26.714" v="0" actId="20577"/>
        <pc:sldMkLst>
          <pc:docMk/>
          <pc:sldMk cId="2331703547" sldId="629"/>
        </pc:sldMkLst>
        <pc:spChg chg="mod">
          <ac:chgData name="Klein, Angela" userId="e315e732-25a6-4aae-99f4-87e925f9a072" providerId="ADAL" clId="{F7ECA545-B3E0-4179-88F0-749DB5DC0CDC}" dt="2026-02-05T08:46:26.714" v="0" actId="20577"/>
          <ac:spMkLst>
            <pc:docMk/>
            <pc:sldMk cId="2331703547" sldId="629"/>
            <ac:spMk id="7" creationId="{7FFB43ED-6E41-CF96-B63D-6E7179C311C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A6F1D3D-4A6B-2161-BE99-E0AE127156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9D544E1-96D0-DD67-69F8-958A24AFF34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70343A-6116-2045-9C85-424B0CC0EC7D}" type="datetimeFigureOut">
              <a:rPr lang="de-DE" smtClean="0"/>
              <a:t>10.02.2026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5E90C77-F93F-6D15-73B3-37B391BC72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D7D22DB-AEA5-5E1C-9784-45EB10BCA9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235705-EE74-BF4F-9CBF-1FE4F7D9F1CA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907176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5" name="Shape 11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Qcx7YHDhTuE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5533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Ziele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Reflexion darüber, wann humorvolle Inhalte Vorurteile reproduzieren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Sensibilisierung für die Auswirkungen von als „Spaß“ verpackter Abwertung für Betroffene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Inhalte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In der Regel wird dieser Post als unproblematisch bewertet – hier lohnt es sich, nach den Gründen zu fragen.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Humor kann Vorurteile verharmlosen und gesellschaftliche Ungleichwertigkeitsvorstellungen verstärken.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Im Beispiel gibt es keine messbaren negativen Folgen für die betroffene Gruppe, im Gegensatz zu diskriminierten Gruppen mit realen Benachteiligungen.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Abgrenzung zu Witzen, die strukturelle Diskriminierung reproduzieren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Methoden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Abstimmung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moderierte Diskussion zu unterschiedlichen Bewertungen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Hinweise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Bezug zu realen Macht- und Ungleichheitsverhältnissen herstellen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Leitfragen:</a:t>
            </a:r>
          </a:p>
          <a:p>
            <a:pPr marL="171450" lvl="8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Wie ändert sich die Wahrnehmung, wenn Badener/Schwaben durch andere gesellschaftliche Gruppen ersetzt werden (z. B. Männer/Frauen)?</a:t>
            </a:r>
          </a:p>
          <a:p>
            <a:pPr marL="171450" lvl="8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In welchen Kontexten spielt die Rivalität Baden–Schwaben heute noch eine Rolle (z. B. Fußball)?</a:t>
            </a:r>
          </a:p>
          <a:p>
            <a:pPr marL="171450" lvl="8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Ab wann kann Humor dazu beitragen, Vorurteile zu festigen, statt abzubauen?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919233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Ziele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Sensibilisierung für geschlechtsspezifische Vorurteile und deren Wirkung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Reflexion darüber, wie vermeintlich „harmlose“ Witze Teil sexistischer Denkmuster sein können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Inhalte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Das Meme greift das Klischee auf, dass Frauen nicht einparken können.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Es wird oft als wenig problematisch wahrgenommen – bietet Anlass, Stereotype und deren Folgen zu hinterfragen.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Die Diskussion kann von harmlos gemeinten Witzen bis zu offener Frauenfeindlichkeit (Misogynie) reichen.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Verbindung zu struktureller Benachteiligung von Frauen in Alltag und Gesellschaft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Methoden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Abstimmung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Vergleich der Bewertungen nach Geschlecht – ggf. anonym erheben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moderierte Gesprächsrunde zu gesellschaftlichen Hintergründen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Hinweise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Leitfragen: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Bewerten Mädchen/Frauen das Meme anders als Jungen/Männer?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Was ist ein Frauenparkplatz tatsächlich – und warum gibt es ihn?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Inwiefern werden Frauen und Mädchen in der Gesellschaft benachteiligt?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ggf. Beispiele für reale Benachteiligungen einbringen (z. B. Gender Pay Gap, Repräsentanz in Führungspositionen)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4884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3FF2E0-C95F-5EE8-C119-B617247BC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42339D2-4220-474C-E3EA-FF9903340D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E822A68-135C-445D-2733-910A3CD21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Ziele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Sensibilisierung für abwertende Sprache, auch wenn keine explizite Beleidigungsabsicht vorliegt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Förderung des Bewusstseins, dass bestimmte Begriffe für Betroffene verletzend sein können, selbst wenn sie „nur so dahin gesagt“ werden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Inhalte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Das Beispiel zeigt, wie Adjektive („schwul“, „behindert“, „mädchenhaft“) abwertend für Sachverhalte, Gegenstände oder Personen verwendet werden.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Auch unbeabsichtigte Abwertungen können diskriminierend wirken.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Anlass zur Diskussion über alltäglichen Sprachgebrauch jenseits offensichtlicher Hatespeech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Methoden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Abstimmung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Erarbeitung, welche Begriffe problematisch sind und warum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Gesprächsrunde zu eigenen Erfahrungen mit solchen Begriffen im Alltag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Hinweise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Leitfragen: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Was ist an diesem Meme problematisch?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Kennt ihr homosexuelle Personen – und wie könnten diese sich aufgrund solcher Memes fühlen?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Welche anderen Beispiele fallen euch für solche „Nebenbei-Abwertungen“ ein?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Gespräch so moderieren, dass Betroffene nicht in Rechtfertigungsdruck geraten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Die Ursprungsplattform 9gag.com wird von vielen Jugendlichen genutzt, enthält aber zahlreiche problematische Inhalte (ggf. Chancen und Risiken ansprechen).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D55B7C-8FC2-5088-C8BF-9944F9E666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0593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EC66A-C71D-DCF2-34E2-3E87EAA38C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95DD26C-D41B-6728-2E12-009919909A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517416A-8DEF-4B76-B228-5B10E4F449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Ziele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Sensibilisierung für den Umgang mit problematischen historischen Bezügen in Memes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Verständnis dafür, dass Kontext und Verbreitungswege über die Wirkung und mögliche Strafbarkeit entscheiden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Inhalte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Hitler-Memes erscheinen in vielfältigen Varianten (Wortspiele, verfremdete Bilder, popkulturelle Bezüge).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Nicht jede Nutzung ist Ausdruck einer rechtsextremen Ideologie – dennoch kann strafrechtliche Relevanz bestehen.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Kontextfaktoren: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Wer postet das Bild?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In welchem Zusammenhang?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Welche Botschaften entstehen durch Text-Bild-Kombination?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Enthält das Bild verbotene Kennzeichen (§§ 86, 86a StGB)?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An wen richtet sich der Beitrag?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Social-Media-Mechanismen: Likes, Shares und Algorithmen führen zu ähnlichen und oft extremeren Inhalten („Radikalisierungsspirale“).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Methoden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Abstimmung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Analyse der möglichen Interpretationen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Diskussion zu Kontextabhängigkeit und Grenzen von Satire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kurze Einführung in algorithmische Verstärkung und Filterblasen</a:t>
            </a:r>
          </a:p>
          <a:p>
            <a:endParaRPr lang="de-DE" sz="1200" b="0" i="0" u="none" strike="noStrike" baseline="0" dirty="0">
              <a:latin typeface="+mn-lt"/>
              <a:ea typeface="+mn-ea"/>
              <a:cs typeface="+mn-cs"/>
              <a:sym typeface="Calibri"/>
            </a:endParaRPr>
          </a:p>
          <a:p>
            <a:r>
              <a:rPr lang="de-DE" sz="1200" b="1" i="0" u="none" strike="noStrike" baseline="0" dirty="0">
                <a:latin typeface="+mn-lt"/>
                <a:ea typeface="+mn-ea"/>
                <a:cs typeface="+mn-cs"/>
                <a:sym typeface="Calibri"/>
              </a:rPr>
              <a:t>Hinweise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Leitfragen: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Kann Humor mit NS-Bezug harmlos sein? Wo ist die Grenze?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Welche Verantwortung haben Plattformen und Nutzende beim Teilen solcher Inhalte?</a:t>
            </a:r>
          </a:p>
          <a:p>
            <a:pPr marL="171450" indent="-171450">
              <a:buFont typeface="Symbol" panose="05050102010706020507" pitchFamily="18" charset="2"/>
              <a:buChar char="-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Wie kann man erkennen, ob ein Meme strafrechtlich relevant ist?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bei Bedarf Beispiele für strafrechtlich relevante Symbole und deren gesetzliche Grundlagen einbringen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b="0" i="0" u="none" strike="noStrike" baseline="0" dirty="0">
                <a:latin typeface="+mn-lt"/>
                <a:ea typeface="+mn-ea"/>
                <a:cs typeface="+mn-cs"/>
                <a:sym typeface="Calibri"/>
              </a:rPr>
              <a:t>sensibel moderieren, um ungewollte Verharmlosung zu vermeiden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684035-4FB6-7F4B-2808-93DFAA480B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1130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193574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Wichtig hierbei ist, 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dass die Gruppe </a:t>
            </a:r>
            <a:r>
              <a:rPr lang="de-DE" sz="1800" b="1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keinerlei Hinweise gibt, nicht flüstert, nicht nachfragt</a:t>
            </a:r>
            <a:r>
              <a:rPr lang="de-DE" sz="1800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. Die einzelnen Personen aus der Gruppe müssen nun aufstehen, wenn sie sich dieser Aussage zugehörig fühlen.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800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dass die </a:t>
            </a:r>
            <a:r>
              <a:rPr lang="de-DE" sz="1800" b="1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beiden Freiwilligen </a:t>
            </a:r>
            <a:r>
              <a:rPr lang="de-DE" sz="1800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von der Spielleitung angeregt werden, ihre </a:t>
            </a:r>
            <a:r>
              <a:rPr lang="de-DE" sz="1800" b="1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Gedanken laut zu artikulieren</a:t>
            </a:r>
            <a:r>
              <a:rPr lang="de-DE" sz="1800" dirty="0">
                <a:solidFill>
                  <a:srgbClr val="000000"/>
                </a:solidFill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, sodass die stehende Gruppe erkennt, ob die Überlegungen in die richtige Richtung zeigen. </a:t>
            </a:r>
            <a:endParaRPr lang="de-DE" sz="18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81580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Reflexionsziel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lockerer Einstieg in die Übung, um das Prinzip zu verdeutlichen</a:t>
            </a: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Praxistipp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als reine Aufwärmkategorie nutzen, um den Spielmechanismus zu erklären, keine längere Diskussion notwendig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1380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Reflexionsziel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Sensibilisierung dafür, dass Kategorien definitionsabhängig sind und gesellschaftliche Normen eine Rolle spielen</a:t>
            </a: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Gesprächsimpulse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 legt fest, was „lang“ ist?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Wird bei der Beurteilung von Haarlänge das Geschlecht mitgedacht?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 definiert, was „normal“ ist?</a:t>
            </a:r>
          </a:p>
          <a:p>
            <a:pPr lvl="0"/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Praxistipp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gut geeignet, um früh im Spiel auf die soziale Konstruktion von Kriterien aufmerksam zu machen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8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358735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Reflexionsziel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Hinterfragen äußerlicher Zuschreibungen und Erweitern des Verständnisses von „Sportlichkeit“</a:t>
            </a: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Gesprächsimpulse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Kann man Sportlichkeit an Äußerlichkeiten erkennen?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 Yoga Sport? Ist Schach Sport?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anderen positiven Effekte (z. B. Ausgeglichenheit) können sportliche Aktivitäten haben?</a:t>
            </a:r>
          </a:p>
          <a:p>
            <a:pPr lvl="0"/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Praxistipp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Möglichkeit, einzelne Lernende zu empowern, besonders in einer jugendlichen Zielgruppe, wo Körperlichkeit oft wichtig ist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578907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Reflexionsziel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Bewusstsein für Minderheitenerfahrungen und Überwindung von Diskriminierung</a:t>
            </a: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Gesprächsimpulse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 hat sich bewusst für das Schreiben mit links entschieden?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Alltagsbenachteiligungen gibt es (Scheren, Controller etc.)?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wurde früher mit Linkshänderinnen und Linkshändern umgegangen?</a:t>
            </a:r>
          </a:p>
          <a:p>
            <a:pPr lvl="0"/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Praxistipp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kann humorvoll beginnen, bietet aber tiefe Anknüpfungspunkte zu gesellschaftlichen Veränderungen im Umgang mit Minderheiten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21652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algn="l" rtl="0"/>
            <a:r>
              <a:rPr lang="de-DE" sz="1200" b="1" i="0" u="none" strike="noStrike" baseline="30000" dirty="0">
                <a:solidFill>
                  <a:srgbClr val="FFFFFF"/>
                </a:solidFill>
                <a:latin typeface="+mn-lt"/>
              </a:rPr>
              <a:t>Vorwissen abfragen mithilfe von Moderationskarten oder über ein digitales Tool wie minnit‘ (der QR-Code zur Abfrage kann hier eingefügt werden)</a:t>
            </a:r>
          </a:p>
          <a:p>
            <a:pPr marR="0" algn="l" rtl="0"/>
            <a:endParaRPr lang="de-DE" sz="1200" b="1" i="0" u="none" strike="noStrike" baseline="30000" dirty="0">
              <a:solidFill>
                <a:srgbClr val="FFFFFF"/>
              </a:solidFill>
              <a:latin typeface="+mn-lt"/>
            </a:endParaRPr>
          </a:p>
          <a:p>
            <a:pPr marR="0" algn="l" rtl="0"/>
            <a:r>
              <a:rPr lang="de-DE" sz="1200" b="1" i="0" u="none" strike="noStrike" baseline="30000" dirty="0">
                <a:solidFill>
                  <a:srgbClr val="FFFFFF"/>
                </a:solidFill>
                <a:latin typeface="+mn-lt"/>
              </a:rPr>
              <a:t>Ziele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Aktivierung des Vorwissens und vorhandener Assoziationen zum Thema Diskriminierung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Sensibilisierung für Begriffe, Denkmuster und Stereotype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Sichtbarmachung von Wissenslücken, Unsicherheiten und Irritationen</a:t>
            </a:r>
          </a:p>
          <a:p>
            <a:pPr marR="0" algn="l" rtl="0"/>
            <a:endParaRPr lang="de-DE" sz="1200" b="1" i="0" u="none" strike="noStrike" baseline="30000" dirty="0">
              <a:solidFill>
                <a:srgbClr val="FFFFFF"/>
              </a:solidFill>
              <a:latin typeface="+mn-lt"/>
            </a:endParaRPr>
          </a:p>
          <a:p>
            <a:pPr marR="0" algn="l" rtl="0"/>
            <a:r>
              <a:rPr lang="de-DE" sz="1200" b="1" i="0" u="none" strike="noStrike" baseline="30000" dirty="0">
                <a:solidFill>
                  <a:srgbClr val="FFFFFF"/>
                </a:solidFill>
                <a:latin typeface="+mn-lt"/>
              </a:rPr>
              <a:t>Inhalte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Sammlung von Begriffen, die die Lernenden mit dem Thema Diskriminierung verbinden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Sichtbarmachung dominanter Begriffe und Reflexion ihrer Bedeutungen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gemeinsame Analyse: Welche Begriffe tauchen häufig auf? Welche sind unklar oder mehrdeutig?</a:t>
            </a:r>
          </a:p>
          <a:p>
            <a:pPr marL="285750" marR="1130" indent="-285750" algn="l" rtl="0">
              <a:buFont typeface="Arial" panose="020B0604020202020204" pitchFamily="34" charset="0"/>
              <a:buChar char="•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Begriffe, die unklar, widersprüchlich oder provokant sind, werden pädagogisch eingeordnet:</a:t>
            </a:r>
          </a:p>
          <a:p>
            <a:pPr marL="742950" marR="1130" lvl="1" indent="-285750" algn="l" rtl="0">
              <a:buFont typeface="Courier New" panose="02070309020205020404" pitchFamily="49" charset="0"/>
              <a:buChar char="o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beleidigende Begriffe: Verbindung zur Diskriminierung wird erklärt</a:t>
            </a:r>
          </a:p>
          <a:p>
            <a:pPr marL="742950" marR="1130" lvl="1" indent="-285750" algn="l" rtl="0">
              <a:buFont typeface="Courier New" panose="02070309020205020404" pitchFamily="49" charset="0"/>
              <a:buChar char="o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Namensnennungen: abwägen und ggf. nach dem Kontext fragen, ohne Diskussion über abwesende Personen</a:t>
            </a:r>
          </a:p>
          <a:p>
            <a:pPr marL="742950" marR="1130" lvl="1" indent="-285750" algn="l" rtl="0">
              <a:buFont typeface="Courier New" panose="02070309020205020404" pitchFamily="49" charset="0"/>
              <a:buChar char="o"/>
            </a:pPr>
            <a:r>
              <a:rPr lang="de-DE" sz="1200" b="0" i="0" u="none" strike="noStrike" baseline="30000" dirty="0">
                <a:solidFill>
                  <a:srgbClr val="000000"/>
                </a:solidFill>
                <a:latin typeface="+mn-lt"/>
              </a:rPr>
              <a:t>bei sensiblen Nennungen (z. B. Lehrkräfte): Hinweis, dass diese Themen ggf. weitergegeben werden</a:t>
            </a:r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3319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„Schwäbisch“ ggf. durch den jeweiligen lokalen Dialekt ersetzen</a:t>
            </a:r>
          </a:p>
          <a:p>
            <a:endParaRPr lang="de-DE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Reflexionsziel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Wertschätzung sprachlicher Vielfalt und Hinterfragen der Hierarchisierung von Sprachen</a:t>
            </a: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Gesprächsimpulse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Sprachen werden gesellschaftlich als „wertvoll“ angesehen – und warum?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Gibt es Sprachen, die weniger Anerkennung bekommen, obwohl sie in der Gruppe häufig sind?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Rolle spielen Sprachen für Identität und Zugehörigkeit?</a:t>
            </a:r>
          </a:p>
          <a:p>
            <a:pPr lvl="0"/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Praxistipp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bewusst auch Sprachen benennen lassen, die selten im Unterricht vorkommen – Ressourcenorientierung betonen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23817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Reflexionsziel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Abschluss mit verbindendem Element – vom „Wir“ in Kleingruppen hin zu einem großen, gemeinsamen „Wir“</a:t>
            </a: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Mögliche Gesprächsimpulse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Wie haben sich die Freiwilligen gefühlt?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war leicht oder schwer zu erraten?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Gemeinsamkeiten wurden überraschend unterschiedlich interpretiert?</a:t>
            </a:r>
          </a:p>
          <a:p>
            <a:pPr lvl="0"/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Praxistipp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bewusst als letzten Schritt nutzen, um die Übung positiv und inklusiv zu beenden</a:t>
            </a:r>
          </a:p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de-DE" sz="1800" dirty="0">
              <a:solidFill>
                <a:srgbClr val="000000"/>
              </a:solidFill>
              <a:effectLst/>
              <a:latin typeface="Titillium Web" panose="00000300000000000000" pitchFamily="2" charset="0"/>
              <a:ea typeface="Calibri" panose="020F050202020403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206748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+mn-ea"/>
                <a:cs typeface="+mn-cs"/>
                <a:sym typeface="Calibri"/>
              </a:rPr>
              <a:t>YouTube, @Jugendgemeinderat Sindelfingen: </a:t>
            </a:r>
            <a:r>
              <a:rPr lang="en-US" sz="1200" i="1" dirty="0">
                <a:effectLst/>
                <a:latin typeface="+mn-lt"/>
                <a:ea typeface="+mn-ea"/>
                <a:cs typeface="+mn-cs"/>
                <a:sym typeface="Calibri"/>
              </a:rPr>
              <a:t>Alles, was wir teilen – Sindelfingen Edition</a:t>
            </a:r>
            <a:r>
              <a:rPr lang="en-US" sz="1200" dirty="0">
                <a:effectLst/>
                <a:latin typeface="+mn-lt"/>
                <a:ea typeface="+mn-ea"/>
                <a:cs typeface="+mn-cs"/>
                <a:sym typeface="Calibri"/>
              </a:rPr>
              <a:t>. 11.04.2018. URL: </a:t>
            </a:r>
            <a:r>
              <a:rPr lang="en-US" sz="1200" u="sng" dirty="0">
                <a:effectLst/>
                <a:latin typeface="+mn-lt"/>
                <a:ea typeface="+mn-ea"/>
                <a:cs typeface="+mn-cs"/>
                <a:sym typeface="Calibri"/>
                <a:hlinkClick r:id="rId3"/>
              </a:rPr>
              <a:t>https://www.youtube.com/watch?v=Qcx7YHDhTuE</a:t>
            </a:r>
            <a:r>
              <a:rPr lang="en-US" sz="1200" dirty="0">
                <a:effectLst/>
                <a:latin typeface="+mn-lt"/>
                <a:ea typeface="+mn-ea"/>
                <a:cs typeface="+mn-cs"/>
                <a:sym typeface="Calibri"/>
              </a:rPr>
              <a:t>, 20.10.2025.</a:t>
            </a:r>
            <a:endParaRPr lang="de-DE" sz="1200" dirty="0">
              <a:effectLst/>
              <a:latin typeface="+mn-lt"/>
              <a:ea typeface="+mn-ea"/>
              <a:cs typeface="+mn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74022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kann man gegen Hatespeech tun?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Meldemöglichkeiten kennt ihr?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hält Menschen davon ab, Hatespeech zu melden?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Welche Vorteile bieten zentrale Meldestellen?</a:t>
            </a:r>
          </a:p>
          <a:p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Hilfe suchen </a:t>
            </a:r>
            <a:r>
              <a:rPr lang="de-DE" sz="12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im Freundeskreis, in der Familie, bei Lehrkräften, bei der Schulsozialarbeit, bei professionellen Beratungsstellen oder Antidiskriminierungsstellen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ctr">
              <a:lnSpc>
                <a:spcPct val="120000"/>
              </a:lnSpc>
              <a:spcAft>
                <a:spcPts val="1135"/>
              </a:spcAft>
            </a:pPr>
            <a:r>
              <a:rPr lang="de-DE" sz="1200" b="1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Hass melden</a:t>
            </a:r>
            <a:r>
              <a:rPr lang="de-DE" sz="12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 </a:t>
            </a:r>
          </a:p>
          <a:p>
            <a:pPr marL="0" indent="0" fontAlgn="ctr">
              <a:lnSpc>
                <a:spcPct val="120000"/>
              </a:lnSpc>
              <a:spcAft>
                <a:spcPts val="1135"/>
              </a:spcAft>
              <a:buFontTx/>
              <a:buNone/>
            </a:pPr>
            <a:endParaRPr lang="de-DE" sz="12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tillium Web" panose="00000300000000000000" pitchFamily="2" charset="0"/>
            </a:endParaRPr>
          </a:p>
          <a:p>
            <a:pPr marL="0" marR="0" lvl="0" indent="0" algn="l" defTabSz="914400" rtl="0" eaLnBrk="1" fontAlgn="ctr" latinLnBrk="0" hangingPunct="1">
              <a:lnSpc>
                <a:spcPct val="120000"/>
              </a:lnSpc>
              <a:spcBef>
                <a:spcPts val="0"/>
              </a:spcBef>
              <a:spcAft>
                <a:spcPts val="1135"/>
              </a:spcAft>
              <a:buClrTx/>
              <a:buSzTx/>
              <a:buFontTx/>
              <a:buNone/>
              <a:tabLst/>
              <a:defRPr/>
            </a:pPr>
            <a:r>
              <a:rPr lang="de-DE" sz="12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Info zu Meldestelle REspect!: Man braucht nur die direkte Internetadresse des Hassbeitrags und einen Screenshot. Es kann </a:t>
            </a:r>
            <a:r>
              <a:rPr lang="de-DE" sz="1200" b="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anonym</a:t>
            </a:r>
            <a:r>
              <a:rPr lang="de-DE" sz="12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 gemeldet werden. Die Meldestelle stellt Strafanzeige bei der Polizei, wenn der Fall strafrechtlich relevant ist.</a:t>
            </a:r>
            <a:endParaRPr lang="de-DE" sz="12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ctr">
              <a:lnSpc>
                <a:spcPct val="120000"/>
              </a:lnSpc>
              <a:spcAft>
                <a:spcPts val="1135"/>
              </a:spcAft>
            </a:pPr>
            <a:endParaRPr lang="de-DE" sz="12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tillium Web" panose="000003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74531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4D0A8-6FFE-CFA8-82FB-694C8A0409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B50BCF9-AD35-5BB6-54CB-FC8E5382FD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B0FD6EE-A5F7-756C-8064-75B4EF149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dirty="0">
                <a:effectLst/>
                <a:latin typeface="+mn-lt"/>
                <a:ea typeface="+mn-ea"/>
                <a:cs typeface="+mn-cs"/>
                <a:sym typeface="Calibri"/>
              </a:rPr>
              <a:t>Ziele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+mn-lt"/>
                <a:ea typeface="+mn-ea"/>
                <a:cs typeface="+mn-cs"/>
                <a:sym typeface="Calibri"/>
              </a:rPr>
              <a:t>gemeinsamer Abschluss des Moduls mit Raum für Feedback und Austausch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+mn-lt"/>
                <a:ea typeface="+mn-ea"/>
                <a:cs typeface="+mn-cs"/>
                <a:sym typeface="Calibri"/>
              </a:rPr>
              <a:t>Möglichkeit, letzte Impulse oder Fragen zu platzieren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>
                <a:effectLst/>
                <a:latin typeface="+mn-lt"/>
                <a:ea typeface="+mn-ea"/>
                <a:cs typeface="+mn-cs"/>
                <a:sym typeface="Calibri"/>
              </a:rPr>
              <a:t>Sicherung zentraler Erkenntnisse und positiver Ausklang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D7BEFF2-8AB3-B382-95E0-77197A59D4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0112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Mobbing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systematische, wiederholte Abwertung oder Ausgrenzung einer Person aufgrund individueller Merkmale (z. B. Kleidung, Hobbys, Verhalten)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69074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Hatespeech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Abwertung aufgrund einer tatsächlichen oder zugeschriebenen Zugehörigkeit zu einer Gruppe, meist basierend auf </a:t>
            </a:r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Vorurteilen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gegenüber Herkunft, Religion, Geschlecht, sexueller Orientierung, Behinderung oder Weltanschauung. </a:t>
            </a:r>
            <a: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Vorurteile sind in der Gesellschaft und im Unterbewusstsein verankert.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7759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Vorurteile werden über unterschiedliche gesellschaftliche Zusammenhänge reproduziert und der Eisberg soll dies verbildlichen.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649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b="1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Straftaten</a:t>
            </a:r>
            <a: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 im Zusammenhang mit Hatespeech: z. B. Volksverhetzung, verbotene Symbole und Organisationen (z. B. Hakenkreuz, Flagge des IS)</a:t>
            </a:r>
          </a:p>
          <a:p>
            <a:endParaRPr lang="de-DE" sz="1800" dirty="0">
              <a:effectLst/>
              <a:latin typeface="Titillium Web" panose="00000300000000000000" pitchFamily="2" charset="0"/>
              <a:ea typeface="Calibri" panose="020F0502020204030204" pitchFamily="34" charset="0"/>
            </a:endParaRPr>
          </a:p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§ 130 StGB Volksverhetzung</a:t>
            </a:r>
          </a:p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§§ 86, 86a StGB Verbreiten/Verwenden verbotener Kennzeichen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§ 185 StGB Beleidigung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§ 241 StGB Bedrohung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Äußerungen sind oberhalb der „Wasserlinie“ sichtbar und können strafrechtliche Folgen haben.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1031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Diskriminierung</a:t>
            </a:r>
            <a: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: §3 Grundgesetz, Anti-Diskriminierungsgesetz/Allgemeines Gleichbehandlungsgesetz (AGG)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8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tillium Web" panose="000003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Nicht jede Diskriminierung ist strafbar, viele sind aber rechtlich untersagt und können zivilrechtlich verfolgt werden.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</a:br>
            <a: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Personengruppen: ethnische Herkunft, Geschlecht, Religion, Behinderung, Alter, sexuelle Identität</a:t>
            </a:r>
            <a:endParaRPr lang="de-DE" sz="1800" dirty="0">
              <a:effectLst/>
              <a:latin typeface="Titillium Web" panose="000003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3025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Basis: Vorurteile</a:t>
            </a: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unbewusste, meist erlernte Annahmen über Gruppen oder Personen</a:t>
            </a:r>
          </a:p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wirken oft subtil, sind aber tief verankert</a:t>
            </a:r>
          </a:p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entstehen durch Sozialisation, Medienbilder, Gruppenzugehörigkeit</a:t>
            </a:r>
          </a:p>
          <a:p>
            <a:pPr lvl="0"/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beeinflussen Wahrnehmung und Verhalten, auch ohne bewusste Absicht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7436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b="1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Bilder-Challenge</a:t>
            </a:r>
            <a:r>
              <a:rPr lang="de-DE" sz="1800" dirty="0">
                <a:effectLst/>
                <a:latin typeface="Titillium Web" panose="00000300000000000000" pitchFamily="2" charset="0"/>
                <a:ea typeface="Calibri" panose="020F0502020204030204" pitchFamily="34" charset="0"/>
                <a:cs typeface="Titillium Web" panose="00000300000000000000" pitchFamily="2" charset="0"/>
              </a:rPr>
              <a:t>: Es werden verschiedene Beispiele von vorurteilsbelasteter Sprache und Metaphorik gezeigt. Abstimmung mit minnit‘ analog zum Eisberg. Die Teilnehmenden können mit 1 (für absolut grün und unbedenklich) bis 5 (rot und eigentlich sollte der Beitrag strafbar sein) abstimmen.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D41E19-DC61-40F6-8C64-FAF11DE50B5A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2728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masterformat durch klicken bearbeiten"/>
          <p:cNvSpPr txBox="1">
            <a:spLocks noGrp="1"/>
          </p:cNvSpPr>
          <p:nvPr>
            <p:ph type="title" hasCustomPrompt="1"/>
          </p:nvPr>
        </p:nvSpPr>
        <p:spPr>
          <a:xfrm>
            <a:off x="695325" y="1268759"/>
            <a:ext cx="10513169" cy="1980546"/>
          </a:xfrm>
          <a:prstGeom prst="rect">
            <a:avLst/>
          </a:prstGeom>
        </p:spPr>
        <p:txBody>
          <a:bodyPr/>
          <a:lstStyle>
            <a:lvl1pPr>
              <a:defRPr sz="6000" b="1" i="0" u="none">
                <a:uFill>
                  <a:solidFill>
                    <a:srgbClr val="FF0000"/>
                  </a:solidFill>
                </a:uFill>
                <a:latin typeface="Rockwell" panose="02060603020205020403" pitchFamily="18" charset="77"/>
              </a:defRPr>
            </a:lvl1pPr>
          </a:lstStyle>
          <a:p>
            <a:r>
              <a:rPr dirty="0" err="1"/>
              <a:t>Titelmasterformat</a:t>
            </a:r>
            <a:r>
              <a:rPr dirty="0"/>
              <a:t> </a:t>
            </a:r>
            <a:r>
              <a:rPr dirty="0" err="1"/>
              <a:t>durch</a:t>
            </a:r>
            <a:r>
              <a:rPr dirty="0"/>
              <a:t> </a:t>
            </a:r>
            <a:r>
              <a:rPr dirty="0" err="1"/>
              <a:t>klicken</a:t>
            </a:r>
            <a:r>
              <a:rPr dirty="0"/>
              <a:t> </a:t>
            </a:r>
            <a:r>
              <a:rPr dirty="0" err="1"/>
              <a:t>bearbeiten</a:t>
            </a:r>
            <a:endParaRPr dirty="0"/>
          </a:p>
        </p:txBody>
      </p:sp>
      <p:pic>
        <p:nvPicPr>
          <p:cNvPr id="17" name="Grafik 9" descr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95" y="441014"/>
            <a:ext cx="1275461" cy="1619834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Rechteck 12"/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pic>
        <p:nvPicPr>
          <p:cNvPr id="2" name="LOGO - LMZ BW.png" descr="LOGO - LMZ BW.png">
            <a:extLst>
              <a:ext uri="{FF2B5EF4-FFF2-40B4-BE49-F238E27FC236}">
                <a16:creationId xmlns:a16="http://schemas.microsoft.com/office/drawing/2014/main" id="{7EC7641F-5C95-8A80-8EDE-EA9ED78A95B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93355" y="5954250"/>
            <a:ext cx="3010535" cy="58826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Logo_Baden-Wuerttemberg.jpg">
            <a:extLst>
              <a:ext uri="{FF2B5EF4-FFF2-40B4-BE49-F238E27FC236}">
                <a16:creationId xmlns:a16="http://schemas.microsoft.com/office/drawing/2014/main" id="{3D67D1EA-837B-587C-ECE4-F4C21640B4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9402116" y="6003858"/>
            <a:ext cx="2075088" cy="478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Grafik 5" descr="Grafik 5">
            <a:extLst>
              <a:ext uri="{FF2B5EF4-FFF2-40B4-BE49-F238E27FC236}">
                <a16:creationId xmlns:a16="http://schemas.microsoft.com/office/drawing/2014/main" id="{0AD5500A-17DC-3C80-F264-9E5B95B9C02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2275" y="5952202"/>
            <a:ext cx="2345373" cy="736843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Foliennummer">
            <a:extLst>
              <a:ext uri="{FF2B5EF4-FFF2-40B4-BE49-F238E27FC236}">
                <a16:creationId xmlns:a16="http://schemas.microsoft.com/office/drawing/2014/main" id="{648A43AC-7F82-8E21-A149-0E46CD01C33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lIns="45719" tIns="45719" rIns="45719" bIns="45719" anchor="ctr"/>
          <a:lstStyle>
            <a:lvl1pPr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‹Nr.›</a:t>
            </a:fld>
            <a:endParaRPr dirty="0"/>
          </a:p>
        </p:txBody>
      </p:sp>
      <p:sp>
        <p:nvSpPr>
          <p:cNvPr id="6" name="Textebene 1…">
            <a:extLst>
              <a:ext uri="{FF2B5EF4-FFF2-40B4-BE49-F238E27FC236}">
                <a16:creationId xmlns:a16="http://schemas.microsoft.com/office/drawing/2014/main" id="{D22255E1-008D-2471-5EE3-DFC2E50B1EA2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5325" y="3261881"/>
            <a:ext cx="10513169" cy="2412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400">
                <a:latin typeface="Rockwell" panose="02060603020205020403" pitchFamily="18" charset="77"/>
                <a:ea typeface="Roboto Slab Light"/>
                <a:cs typeface="Rockwell" panose="02060603020205020403" pitchFamily="18" charset="77"/>
                <a:sym typeface="Roboto Slab Light"/>
              </a:defRPr>
            </a:lvl1pPr>
            <a:lvl2pPr indent="4572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2pPr>
            <a:lvl3pPr indent="9144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3pPr>
            <a:lvl4pPr indent="13716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4pPr>
            <a:lvl5pPr indent="1828800">
              <a:defRPr sz="3400">
                <a:latin typeface="Roboto Slab Light"/>
                <a:ea typeface="Roboto Slab Light"/>
                <a:cs typeface="Roboto Slab Light"/>
                <a:sym typeface="Roboto Slab Light"/>
              </a:defRPr>
            </a:lvl5pPr>
          </a:lstStyle>
          <a:p>
            <a:r>
              <a:rPr dirty="0" err="1"/>
              <a:t>Formatvorlage</a:t>
            </a:r>
            <a:r>
              <a:rPr dirty="0"/>
              <a:t> des </a:t>
            </a:r>
            <a:r>
              <a:rPr dirty="0" err="1"/>
              <a:t>Untertitelmasters</a:t>
            </a:r>
            <a:r>
              <a:rPr dirty="0"/>
              <a:t> </a:t>
            </a:r>
            <a:r>
              <a:rPr dirty="0" err="1"/>
              <a:t>durch</a:t>
            </a:r>
            <a:r>
              <a:rPr dirty="0"/>
              <a:t> </a:t>
            </a:r>
            <a:r>
              <a:rPr dirty="0" err="1"/>
              <a:t>Klicken</a:t>
            </a:r>
            <a:r>
              <a:rPr dirty="0"/>
              <a:t> </a:t>
            </a:r>
            <a:r>
              <a:rPr dirty="0" err="1"/>
              <a:t>bearbeiten</a:t>
            </a:r>
            <a:endParaRPr dirty="0"/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Große Headline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 dirty="0"/>
          </a:p>
        </p:txBody>
      </p:sp>
      <p:sp>
        <p:nvSpPr>
          <p:cNvPr id="49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695325" y="2564903"/>
            <a:ext cx="11316766" cy="249152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>
              <a:buClr>
                <a:srgbClr val="009CBC"/>
              </a:buClr>
              <a:buSzPct val="100000"/>
              <a:buChar char="▪"/>
            </a:lvl1pPr>
            <a:lvl2pPr>
              <a:buClr>
                <a:srgbClr val="009CBC"/>
              </a:buClr>
              <a:buFont typeface="Wingdings"/>
            </a:lvl2pPr>
            <a:lvl3pPr>
              <a:buClr>
                <a:srgbClr val="009CBC"/>
              </a:buClr>
              <a:buFont typeface="Wingdings"/>
            </a:lvl3pPr>
            <a:lvl4pPr>
              <a:buClr>
                <a:srgbClr val="009CBC"/>
              </a:buClr>
              <a:buFont typeface="Wingdings"/>
            </a:lvl4pPr>
            <a:lvl5pPr>
              <a:buClr>
                <a:srgbClr val="009CBC"/>
              </a:buClr>
              <a:buFont typeface="Wingdings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0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dirty="0" err="1"/>
              <a:t>Titeltext</a:t>
            </a:r>
            <a:endParaRPr dirty="0"/>
          </a:p>
        </p:txBody>
      </p:sp>
    </p:spTree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438" userDrawn="1">
          <p15:clr>
            <a:srgbClr val="FBAE40"/>
          </p15:clr>
        </p15:guide>
        <p15:guide id="2" pos="6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oße Headline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3" descr="Grafik 3">
            <a:extLst>
              <a:ext uri="{FF2B5EF4-FFF2-40B4-BE49-F238E27FC236}">
                <a16:creationId xmlns:a16="http://schemas.microsoft.com/office/drawing/2014/main" id="{EFE5F8C1-640F-3EC7-BE2E-531A587682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ebene 1…">
            <a:extLst>
              <a:ext uri="{FF2B5EF4-FFF2-40B4-BE49-F238E27FC236}">
                <a16:creationId xmlns:a16="http://schemas.microsoft.com/office/drawing/2014/main" id="{B38C2589-0453-7E6E-A5EC-5767307DDC21}"/>
              </a:ext>
            </a:extLst>
          </p:cNvPr>
          <p:cNvSpPr txBox="1">
            <a:spLocks noGrp="1"/>
          </p:cNvSpPr>
          <p:nvPr>
            <p:ph type="body" sz="half" idx="1" hasCustomPrompt="1"/>
          </p:nvPr>
        </p:nvSpPr>
        <p:spPr>
          <a:xfrm>
            <a:off x="695325" y="1700808"/>
            <a:ext cx="10513169" cy="24122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indent="4572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indent="9144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indent="13716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indent="1828800">
              <a:defRPr sz="3600"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</a:lstStyle>
          <a:p>
            <a:r>
              <a:rPr dirty="0"/>
              <a:t>Statement </a:t>
            </a:r>
            <a:r>
              <a:rPr dirty="0" err="1"/>
              <a:t>Formatvorlage</a:t>
            </a:r>
            <a:r>
              <a:rPr dirty="0"/>
              <a:t> des </a:t>
            </a:r>
            <a:r>
              <a:rPr dirty="0" err="1"/>
              <a:t>Untertitelmasters</a:t>
            </a:r>
            <a:r>
              <a:rPr dirty="0"/>
              <a:t> </a:t>
            </a:r>
            <a:r>
              <a:rPr dirty="0" err="1"/>
              <a:t>durch</a:t>
            </a:r>
            <a:r>
              <a:rPr dirty="0"/>
              <a:t> </a:t>
            </a:r>
            <a:r>
              <a:rPr dirty="0" err="1"/>
              <a:t>Klicken</a:t>
            </a:r>
            <a:r>
              <a:rPr dirty="0"/>
              <a:t> </a:t>
            </a:r>
            <a:r>
              <a:rPr dirty="0" err="1"/>
              <a:t>bearbeitenZeile</a:t>
            </a:r>
            <a:r>
              <a:rPr dirty="0"/>
              <a:t> 4Zeile 5</a:t>
            </a:r>
          </a:p>
          <a:p>
            <a:pPr lvl="1"/>
            <a:endParaRPr dirty="0"/>
          </a:p>
          <a:p>
            <a:pPr lvl="2"/>
            <a:endParaRPr dirty="0"/>
          </a:p>
          <a:p>
            <a:pPr lvl="3"/>
            <a:endParaRPr dirty="0"/>
          </a:p>
          <a:p>
            <a:pPr lvl="4"/>
            <a:endParaRPr dirty="0"/>
          </a:p>
        </p:txBody>
      </p:sp>
      <p:pic>
        <p:nvPicPr>
          <p:cNvPr id="4" name="Grafik 4" descr="Grafik 4">
            <a:extLst>
              <a:ext uri="{FF2B5EF4-FFF2-40B4-BE49-F238E27FC236}">
                <a16:creationId xmlns:a16="http://schemas.microsoft.com/office/drawing/2014/main" id="{472A479A-FCBB-ABCD-2FD9-F0A0AB6805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mini_Bitte-Was-Logo-CMYK.png" descr="mini_Bitte-Was-Logo-CMYK.png">
            <a:extLst>
              <a:ext uri="{FF2B5EF4-FFF2-40B4-BE49-F238E27FC236}">
                <a16:creationId xmlns:a16="http://schemas.microsoft.com/office/drawing/2014/main" id="{8341F30E-FEE5-55AD-1DCC-CBD2BE9C00D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05333331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758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"/>
          <p:cNvSpPr txBox="1">
            <a:spLocks noGrp="1"/>
          </p:cNvSpPr>
          <p:nvPr>
            <p:ph type="sldNum" sz="quarter" idx="2"/>
          </p:nvPr>
        </p:nvSpPr>
        <p:spPr>
          <a:xfrm>
            <a:off x="11228645" y="6165303"/>
            <a:ext cx="411972" cy="246221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r">
              <a:defRPr sz="160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</a:lstStyle>
          <a:p>
            <a:fld id="{86CB4B4D-7CA3-9044-876B-883B54F8677D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3" name="Grafik 1" descr="Grafi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5325" y="5949279"/>
            <a:ext cx="1660214" cy="560323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Rechteck 4"/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" name="Gerade Verbindung 5"/>
          <p:cNvSpPr/>
          <p:nvPr/>
        </p:nvSpPr>
        <p:spPr>
          <a:xfrm>
            <a:off x="10416479" y="6501034"/>
            <a:ext cx="1224137" cy="1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45719" rIns="45719"/>
          <a:lstStyle/>
          <a:p>
            <a:endParaRPr dirty="0"/>
          </a:p>
        </p:txBody>
      </p:sp>
      <p:sp>
        <p:nvSpPr>
          <p:cNvPr id="6" name="Titeltext"/>
          <p:cNvSpPr txBox="1">
            <a:spLocks noGrp="1"/>
          </p:cNvSpPr>
          <p:nvPr>
            <p:ph type="title"/>
          </p:nvPr>
        </p:nvSpPr>
        <p:spPr>
          <a:xfrm>
            <a:off x="695325" y="908050"/>
            <a:ext cx="11316766" cy="1275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rmAutofit/>
          </a:bodyPr>
          <a:lstStyle/>
          <a:p>
            <a:r>
              <a:rPr dirty="0" err="1"/>
              <a:t>Titeltext</a:t>
            </a:r>
            <a:endParaRPr dirty="0"/>
          </a:p>
        </p:txBody>
      </p:sp>
      <p:pic>
        <p:nvPicPr>
          <p:cNvPr id="7" name="mini_Bitte-Was-Logo-CMYK.png" descr="mini_Bitte-Was-Logo-CMYK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ebene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/>
          <a:lstStyle/>
          <a:p>
            <a:r>
              <a:rPr dirty="0" err="1"/>
              <a:t>Textebene</a:t>
            </a:r>
            <a:r>
              <a:rPr dirty="0"/>
              <a:t> 1</a:t>
            </a:r>
          </a:p>
          <a:p>
            <a:pPr lvl="1"/>
            <a:r>
              <a:rPr dirty="0" err="1"/>
              <a:t>Textebene</a:t>
            </a:r>
            <a:r>
              <a:rPr dirty="0"/>
              <a:t> 2</a:t>
            </a:r>
          </a:p>
          <a:p>
            <a:pPr lvl="2"/>
            <a:r>
              <a:rPr dirty="0" err="1"/>
              <a:t>Textebene</a:t>
            </a:r>
            <a:r>
              <a:rPr dirty="0"/>
              <a:t> 3</a:t>
            </a:r>
          </a:p>
          <a:p>
            <a:pPr lvl="3"/>
            <a:r>
              <a:rPr dirty="0" err="1"/>
              <a:t>Textebene</a:t>
            </a:r>
            <a:r>
              <a:rPr dirty="0"/>
              <a:t> 4</a:t>
            </a:r>
          </a:p>
          <a:p>
            <a:pPr lvl="4"/>
            <a:r>
              <a:rPr dirty="0" err="1"/>
              <a:t>Textebene</a:t>
            </a:r>
            <a:r>
              <a:rPr dirty="0"/>
              <a:t> 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5" r:id="rId4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1" i="0" u="sng" strike="noStrike" cap="none" spc="0" baseline="0">
          <a:solidFill>
            <a:srgbClr val="000000"/>
          </a:solidFill>
          <a:uFillTx/>
          <a:latin typeface="Rockwell" panose="02060603020205020403" pitchFamily="18" charset="77"/>
          <a:ea typeface="Rockwell" panose="02060603020205020403" pitchFamily="18" charset="77"/>
          <a:cs typeface="Rockwell" panose="02060603020205020403" pitchFamily="18" charset="77"/>
          <a:sym typeface="Roboto Slab Regular Bold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000" b="0" i="0" u="sng" strike="noStrike" cap="none" spc="0" baseline="0">
          <a:solidFill>
            <a:srgbClr val="000000"/>
          </a:solidFill>
          <a:uFillTx/>
          <a:latin typeface="Roboto Slab Regular Bold"/>
          <a:ea typeface="Roboto Slab Regular Bold"/>
          <a:cs typeface="Roboto Slab Regular Bold"/>
          <a:sym typeface="Roboto Slab Regular Bold"/>
        </a:defRPr>
      </a:lvl9pPr>
    </p:titleStyle>
    <p:bodyStyle>
      <a:lvl1pPr marL="0" marR="0" indent="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1pPr>
      <a:lvl2pPr marL="0" marR="0" indent="176212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2pPr>
      <a:lvl3pPr marL="0" marR="0" indent="360363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3pPr>
      <a:lvl4pPr marL="0" marR="0" indent="534987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4pPr>
      <a:lvl5pPr marL="0" marR="0" indent="720725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rgbClr val="000000"/>
          </a:solidFill>
          <a:uFillTx/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Roboto Light"/>
        </a:defRPr>
      </a:lvl5pPr>
      <a:lvl6pPr marL="25603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30175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34747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3931920" marR="0" indent="-274320" algn="l" defTabSz="914400" rtl="0" latinLnBrk="0">
        <a:lnSpc>
          <a:spcPct val="112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 Light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ld.de/regional/stuttgart/witze/die-10-gemeinsten-witze-ueber-die-badener-33055380.bild.htm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debeste.de/375098/Ist-das-ein-Frauenparkplatz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ar.pinterest.com/pin/740771838709998453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9gag.com/gag/aBQQW7A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microsoft.com/office/2017/06/relationships/model3d" Target="../media/model3d1.glb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microsoft.com/office/2017/06/relationships/model3d" Target="../media/model3d1.glb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6.png"/><Relationship Id="rId4" Type="http://schemas.microsoft.com/office/2017/06/relationships/model3d" Target="../media/model3d1.glb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17/06/relationships/model3d" Target="../media/model3d1.glb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microsoft.com/office/2017/06/relationships/model3d" Target="../media/model3d1.glb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4D26A5-0B40-A5E3-AE4A-8019418C6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Da.Gegen.Rede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D2F28BF-EAC7-DDCE-A0D2-F08EB84F67F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95325" y="2259032"/>
            <a:ext cx="10513169" cy="2412269"/>
          </a:xfrm>
        </p:spPr>
        <p:txBody>
          <a:bodyPr/>
          <a:lstStyle/>
          <a:p>
            <a:r>
              <a:rPr lang="de-DE" dirty="0"/>
              <a:t>Modul 1: Hatespeech</a:t>
            </a:r>
          </a:p>
        </p:txBody>
      </p:sp>
      <p:pic>
        <p:nvPicPr>
          <p:cNvPr id="6" name="Grafik 5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20B8CFE9-7EDD-A6A6-4172-E217A544D7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62" y="2132947"/>
            <a:ext cx="4288710" cy="3456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38761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6FA36480-D4AE-5F12-885D-A78E435A7E5E}"/>
              </a:ext>
            </a:extLst>
          </p:cNvPr>
          <p:cNvSpPr txBox="1"/>
          <p:nvPr/>
        </p:nvSpPr>
        <p:spPr>
          <a:xfrm>
            <a:off x="8172358" y="5229225"/>
            <a:ext cx="358244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1200" dirty="0">
                <a:latin typeface="Aptos" panose="020B0004020202020204" pitchFamily="34" charset="0"/>
              </a:rPr>
              <a:t>Philipp Schmid, Silke Walter: </a:t>
            </a:r>
            <a:r>
              <a:rPr lang="de-DE" sz="1200" i="1" dirty="0">
                <a:latin typeface="Aptos" panose="020B0004020202020204" pitchFamily="34" charset="0"/>
              </a:rPr>
              <a:t>Die 10 gemeinsten Witze über die Badener. </a:t>
            </a:r>
            <a:r>
              <a:rPr lang="de-DE" sz="1200" dirty="0">
                <a:latin typeface="Aptos" panose="020B0004020202020204" pitchFamily="34" charset="0"/>
              </a:rPr>
              <a:t>BILD,</a:t>
            </a:r>
            <a:r>
              <a:rPr lang="de-DE" sz="1200" i="1" dirty="0">
                <a:latin typeface="Aptos" panose="020B0004020202020204" pitchFamily="34" charset="0"/>
              </a:rPr>
              <a:t> </a:t>
            </a:r>
            <a:r>
              <a:rPr lang="de-DE" sz="1200" dirty="0">
                <a:latin typeface="Aptos" panose="020B0004020202020204" pitchFamily="34" charset="0"/>
              </a:rPr>
              <a:t>20.10.2013. URL: </a:t>
            </a:r>
            <a:r>
              <a:rPr lang="de-DE" sz="1200" dirty="0">
                <a:solidFill>
                  <a:srgbClr val="00677C"/>
                </a:solidFill>
                <a:latin typeface="Rockwell" panose="02060603020205020403" pitchFamily="18" charset="77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https://www.bild.de/regional/stuttgart/witze/die-10-gemeinsten-witze-ueber-die-badener-33055380.bild.html</a:t>
            </a:r>
            <a:r>
              <a:rPr lang="de-DE" sz="1200" dirty="0">
                <a:latin typeface="Aptos" panose="020B0004020202020204" pitchFamily="34" charset="0"/>
              </a:rPr>
              <a:t>, 20.10.2025.</a:t>
            </a:r>
          </a:p>
        </p:txBody>
      </p:sp>
      <p:sp>
        <p:nvSpPr>
          <p:cNvPr id="5" name="Textplatzhalter 1">
            <a:extLst>
              <a:ext uri="{FF2B5EF4-FFF2-40B4-BE49-F238E27FC236}">
                <a16:creationId xmlns:a16="http://schemas.microsoft.com/office/drawing/2014/main" id="{E113FBE9-678A-F3C2-977D-F3758A1600E0}"/>
              </a:ext>
            </a:extLst>
          </p:cNvPr>
          <p:cNvSpPr txBox="1">
            <a:spLocks/>
          </p:cNvSpPr>
          <p:nvPr/>
        </p:nvSpPr>
        <p:spPr>
          <a:xfrm>
            <a:off x="695325" y="2452368"/>
            <a:ext cx="10513169" cy="2896334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1pPr>
            <a:lvl2pPr marL="0" marR="0" indent="176212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2pPr>
            <a:lvl3pPr marL="0" marR="0" indent="360363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3pPr>
            <a:lvl4pPr marL="0" marR="0" indent="534987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4pPr>
            <a:lvl5pPr marL="0" marR="0" indent="720725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 Light"/>
              </a:defRPr>
            </a:lvl5pPr>
            <a:lvl6pPr marL="25603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30175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34747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9319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>
              <a:lnSpc>
                <a:spcPct val="150000"/>
              </a:lnSpc>
              <a:buClr>
                <a:srgbClr val="FFFFFF"/>
              </a:buClr>
              <a:buSzPct val="79245"/>
            </a:pPr>
            <a:r>
              <a:rPr lang="de-DE" sz="1800" dirty="0">
                <a:solidFill>
                  <a:schemeClr val="tx1"/>
                </a:solidFill>
                <a:ea typeface="Roboto Slab Medium" pitchFamily="2" charset="0"/>
                <a:cs typeface="Open Sans"/>
                <a:sym typeface="Open Sans"/>
              </a:rPr>
              <a:t>Ein Kannibale verkauft Menschen-Hirn. Auf die Frage eines Badeners, was das bringt:</a:t>
            </a:r>
          </a:p>
          <a:p>
            <a:pPr hangingPunct="1">
              <a:lnSpc>
                <a:spcPct val="150000"/>
              </a:lnSpc>
              <a:buClr>
                <a:srgbClr val="FFFFFF"/>
              </a:buClr>
              <a:buSzPct val="79245"/>
            </a:pPr>
            <a:r>
              <a:rPr lang="de-DE" sz="1800" dirty="0">
                <a:solidFill>
                  <a:schemeClr val="tx1"/>
                </a:solidFill>
                <a:ea typeface="Roboto Slab Medium" pitchFamily="2" charset="0"/>
                <a:cs typeface="Open Sans"/>
                <a:sym typeface="Open Sans"/>
              </a:rPr>
              <a:t>„Man wird um die Menge des Gegessenen schlauer!“ </a:t>
            </a:r>
          </a:p>
          <a:p>
            <a:pPr hangingPunct="1">
              <a:lnSpc>
                <a:spcPct val="150000"/>
              </a:lnSpc>
              <a:buClr>
                <a:srgbClr val="FFFFFF"/>
              </a:buClr>
              <a:buSzPct val="79245"/>
            </a:pPr>
            <a:r>
              <a:rPr lang="de-DE" sz="1800" dirty="0">
                <a:solidFill>
                  <a:schemeClr val="tx1"/>
                </a:solidFill>
                <a:ea typeface="Roboto Slab Medium" pitchFamily="2" charset="0"/>
                <a:cs typeface="Open Sans"/>
                <a:sym typeface="Open Sans"/>
              </a:rPr>
              <a:t>Der Badener: „Warum kostet Schwabenhirn 100 Dollar pro Pfund, badisches 200?“ </a:t>
            </a:r>
          </a:p>
          <a:p>
            <a:pPr hangingPunct="1">
              <a:lnSpc>
                <a:spcPct val="150000"/>
              </a:lnSpc>
              <a:buClr>
                <a:srgbClr val="FFFFFF"/>
              </a:buClr>
              <a:buSzPct val="79245"/>
            </a:pPr>
            <a:r>
              <a:rPr lang="de-DE" sz="1800" dirty="0">
                <a:solidFill>
                  <a:schemeClr val="tx1"/>
                </a:solidFill>
                <a:ea typeface="Roboto Slab Medium" pitchFamily="2" charset="0"/>
                <a:cs typeface="Open Sans"/>
                <a:sym typeface="Open Sans"/>
              </a:rPr>
              <a:t>Der Kannibale: „Weil wir mehr Badener erlegen müssen, um 1 Pfund zu bekommen.“</a:t>
            </a:r>
          </a:p>
          <a:p>
            <a:pPr hangingPunct="1"/>
            <a:endParaRPr lang="de-DE" sz="1800" dirty="0">
              <a:solidFill>
                <a:schemeClr val="tx1"/>
              </a:solidFill>
              <a:ea typeface="Roboto Slab Medium" pitchFamily="2" charset="0"/>
            </a:endParaRPr>
          </a:p>
        </p:txBody>
      </p:sp>
      <p:sp>
        <p:nvSpPr>
          <p:cNvPr id="3" name="Textfeld 19">
            <a:extLst>
              <a:ext uri="{FF2B5EF4-FFF2-40B4-BE49-F238E27FC236}">
                <a16:creationId xmlns:a16="http://schemas.microsoft.com/office/drawing/2014/main" id="{F08838FC-BE49-2638-0045-1952C795DC23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10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062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D69C6D74-46C7-FD58-2FA4-CE9B67C799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09842" y="816976"/>
            <a:ext cx="5572316" cy="522404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2DC4351-A3BF-0EFE-4965-8A668CB831C5}"/>
              </a:ext>
            </a:extLst>
          </p:cNvPr>
          <p:cNvSpPr txBox="1"/>
          <p:nvPr/>
        </p:nvSpPr>
        <p:spPr>
          <a:xfrm>
            <a:off x="9409113" y="5230813"/>
            <a:ext cx="2404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ptos" panose="020B0004020202020204" pitchFamily="34" charset="0"/>
              </a:rPr>
              <a:t>DEBESTE. URL: </a:t>
            </a:r>
            <a:r>
              <a:rPr lang="de-DE" sz="1200" dirty="0">
                <a:solidFill>
                  <a:srgbClr val="00677C"/>
                </a:solidFill>
                <a:latin typeface="Rockwell" panose="02060603020205020403" pitchFamily="18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https://debeste.de/375098/Ist-das-ein-Frauenparkplatz</a:t>
            </a:r>
            <a:r>
              <a:rPr lang="de-DE" sz="1200" dirty="0">
                <a:latin typeface="Aptos" panose="020B0004020202020204" pitchFamily="34" charset="0"/>
              </a:rPr>
              <a:t>, 20.10.2025.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1351F29E-EDD3-8726-0645-B9F137014550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11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777810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FBE0D-10AB-6CD7-6113-9C79A2036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Menschliches Gesicht, Person, Kleidung enthält.&#10;&#10;KI-generierte Inhalte können fehlerhaft sein.">
            <a:extLst>
              <a:ext uri="{FF2B5EF4-FFF2-40B4-BE49-F238E27FC236}">
                <a16:creationId xmlns:a16="http://schemas.microsoft.com/office/drawing/2014/main" id="{59627C47-7B14-49EB-E193-1F09CB6D2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709" y="818028"/>
            <a:ext cx="4970581" cy="5059116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C78533B-62DB-7557-A094-801F572FEEC1}"/>
              </a:ext>
            </a:extLst>
          </p:cNvPr>
          <p:cNvSpPr txBox="1"/>
          <p:nvPr/>
        </p:nvSpPr>
        <p:spPr>
          <a:xfrm>
            <a:off x="9344617" y="5230813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ptos" panose="020B0004020202020204" pitchFamily="34" charset="0"/>
              </a:rPr>
              <a:t>Pinterest, @Giggles Irene. URL: </a:t>
            </a:r>
            <a:r>
              <a:rPr lang="de-DE" sz="1200" dirty="0">
                <a:solidFill>
                  <a:srgbClr val="00677C"/>
                </a:solidFill>
                <a:latin typeface="Rockwell" panose="02060603020205020403" pitchFamily="18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https://ar.pinterest.com/pin/740771838709998453/</a:t>
            </a:r>
            <a:r>
              <a:rPr lang="de-DE" sz="1200" dirty="0">
                <a:solidFill>
                  <a:srgbClr val="00677C"/>
                </a:solidFill>
                <a:latin typeface="Rockwell" panose="02060603020205020403" pitchFamily="18" charset="77"/>
              </a:rPr>
              <a:t>, </a:t>
            </a:r>
            <a:r>
              <a:rPr lang="de-DE" sz="1200" dirty="0">
                <a:latin typeface="Aptos" panose="020B0004020202020204" pitchFamily="34" charset="0"/>
              </a:rPr>
              <a:t>20.10.2025.</a:t>
            </a:r>
          </a:p>
        </p:txBody>
      </p:sp>
      <p:sp>
        <p:nvSpPr>
          <p:cNvPr id="5" name="Textfeld 19">
            <a:extLst>
              <a:ext uri="{FF2B5EF4-FFF2-40B4-BE49-F238E27FC236}">
                <a16:creationId xmlns:a16="http://schemas.microsoft.com/office/drawing/2014/main" id="{BA981AB1-565F-4F83-05BD-601D591A1E98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12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434342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48181-8B2C-B74D-26D3-D6DD03A4E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F95D424-ED40-DE04-F7BD-1E2837DED4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08102" y="821588"/>
            <a:ext cx="6575796" cy="486683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39AC1DC-0F53-E0D5-5634-3F30B398832B}"/>
              </a:ext>
            </a:extLst>
          </p:cNvPr>
          <p:cNvSpPr txBox="1"/>
          <p:nvPr/>
        </p:nvSpPr>
        <p:spPr>
          <a:xfrm>
            <a:off x="10198080" y="5255944"/>
            <a:ext cx="16784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latin typeface="Aptos" panose="020B0004020202020204" pitchFamily="34" charset="0"/>
              </a:rPr>
              <a:t>9gag, @tomimilosic, 15.08.20214. URL: </a:t>
            </a:r>
            <a:r>
              <a:rPr lang="de-DE" sz="1200" dirty="0">
                <a:solidFill>
                  <a:srgbClr val="00677C"/>
                </a:solidFill>
                <a:latin typeface="Rockwell" panose="02060603020205020403" pitchFamily="18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https://9gag.com/gag/aBQQW7A</a:t>
            </a:r>
            <a:r>
              <a:rPr lang="de-DE" sz="1200" dirty="0">
                <a:latin typeface="Aptos" panose="020B0004020202020204" pitchFamily="34" charset="0"/>
              </a:rPr>
              <a:t>, 20.10.2025.</a:t>
            </a:r>
          </a:p>
        </p:txBody>
      </p:sp>
      <p:sp>
        <p:nvSpPr>
          <p:cNvPr id="4" name="Textfeld 19">
            <a:extLst>
              <a:ext uri="{FF2B5EF4-FFF2-40B4-BE49-F238E27FC236}">
                <a16:creationId xmlns:a16="http://schemas.microsoft.com/office/drawing/2014/main" id="{078F3241-81F2-A72E-3C7B-EB2F8D958A39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13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86734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Kind trägt Sieb mit Topf als Trommel">
            <a:extLst>
              <a:ext uri="{FF2B5EF4-FFF2-40B4-BE49-F238E27FC236}">
                <a16:creationId xmlns:a16="http://schemas.microsoft.com/office/drawing/2014/main" id="{9B576715-AFCB-F176-F693-32F2D548B9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7007" r="6" b="13723"/>
          <a:stretch/>
        </p:blipFill>
        <p:spPr>
          <a:xfrm>
            <a:off x="2337535" y="1736725"/>
            <a:ext cx="7516929" cy="3967118"/>
          </a:xfrm>
          <a:prstGeom prst="rect">
            <a:avLst/>
          </a:prstGeom>
        </p:spPr>
      </p:pic>
      <p:sp>
        <p:nvSpPr>
          <p:cNvPr id="2" name="Titel 2">
            <a:extLst>
              <a:ext uri="{FF2B5EF4-FFF2-40B4-BE49-F238E27FC236}">
                <a16:creationId xmlns:a16="http://schemas.microsoft.com/office/drawing/2014/main" id="{7243C5B7-D767-93F0-86AB-DEA5F403AD79}"/>
              </a:ext>
            </a:extLst>
          </p:cNvPr>
          <p:cNvSpPr txBox="1">
            <a:spLocks/>
          </p:cNvSpPr>
          <p:nvPr/>
        </p:nvSpPr>
        <p:spPr>
          <a:xfrm>
            <a:off x="695325" y="908050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Eine kleine Übung …</a:t>
            </a:r>
          </a:p>
        </p:txBody>
      </p:sp>
      <p:sp>
        <p:nvSpPr>
          <p:cNvPr id="5" name="Textfeld 19">
            <a:extLst>
              <a:ext uri="{FF2B5EF4-FFF2-40B4-BE49-F238E27FC236}">
                <a16:creationId xmlns:a16="http://schemas.microsoft.com/office/drawing/2014/main" id="{F0B4E7CB-52E3-251C-BDCD-843A65D11C6F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14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079523"/>
      </p:ext>
    </p:extLst>
  </p:cSld>
  <p:clrMapOvr>
    <a:masterClrMapping/>
  </p:clrMapOvr>
  <p:transition spd="slow"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592765" y="1736725"/>
            <a:ext cx="7627620" cy="2958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3200" b="1" dirty="0">
                <a:solidFill>
                  <a:srgbClr val="DDDC00"/>
                </a:solidFill>
                <a:latin typeface="Rockwell" panose="02060603020205020403" pitchFamily="18" charset="77"/>
              </a:rPr>
              <a:t>Aufstehen</a:t>
            </a:r>
            <a:r>
              <a:rPr lang="de-DE" sz="3200" dirty="0">
                <a:solidFill>
                  <a:srgbClr val="DDDC00"/>
                </a:solidFill>
                <a:latin typeface="Rockwell" panose="02060603020205020403" pitchFamily="18" charset="77"/>
              </a:rPr>
              <a:t>, wenn man sich der angezeigten Gruppe zugehörig fühlt.</a:t>
            </a:r>
          </a:p>
          <a:p>
            <a:pPr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Zwei Personen raten:</a:t>
            </a:r>
          </a:p>
          <a:p>
            <a:pPr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Was haben die Personen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gemeinsam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?</a:t>
            </a:r>
          </a:p>
        </p:txBody>
      </p:sp>
      <p:sp>
        <p:nvSpPr>
          <p:cNvPr id="3" name="Textfeld 19">
            <a:extLst>
              <a:ext uri="{FF2B5EF4-FFF2-40B4-BE49-F238E27FC236}">
                <a16:creationId xmlns:a16="http://schemas.microsoft.com/office/drawing/2014/main" id="{B793C72E-BB91-1A39-0DB4-665399275469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15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71782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0" y="3961765"/>
            <a:ext cx="12192000" cy="742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Alle, die jetzt gerade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Ohrringe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 tragen.</a:t>
            </a:r>
          </a:p>
        </p:txBody>
      </p:sp>
      <p:pic>
        <p:nvPicPr>
          <p:cNvPr id="5" name="Grafik 4" descr="Ohr mit einfarbiger Füllung">
            <a:extLst>
              <a:ext uri="{FF2B5EF4-FFF2-40B4-BE49-F238E27FC236}">
                <a16:creationId xmlns:a16="http://schemas.microsoft.com/office/drawing/2014/main" id="{99141767-B608-EAFB-7578-A0B8625B1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3480" y="1736725"/>
            <a:ext cx="2225040" cy="2225040"/>
          </a:xfrm>
          <a:prstGeom prst="rect">
            <a:avLst/>
          </a:prstGeom>
        </p:spPr>
      </p:pic>
      <p:sp>
        <p:nvSpPr>
          <p:cNvPr id="3" name="Textfeld 19">
            <a:extLst>
              <a:ext uri="{FF2B5EF4-FFF2-40B4-BE49-F238E27FC236}">
                <a16:creationId xmlns:a16="http://schemas.microsoft.com/office/drawing/2014/main" id="{0AFDCE87-3BEB-043C-965E-8B522B450D26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16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25304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0" y="3961765"/>
            <a:ext cx="12192000" cy="742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Alle mit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langen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 Haaren.</a:t>
            </a:r>
          </a:p>
        </p:txBody>
      </p:sp>
      <p:pic>
        <p:nvPicPr>
          <p:cNvPr id="5" name="Grafik 4" descr="Kamm mit einfarbiger Füllung">
            <a:extLst>
              <a:ext uri="{FF2B5EF4-FFF2-40B4-BE49-F238E27FC236}">
                <a16:creationId xmlns:a16="http://schemas.microsoft.com/office/drawing/2014/main" id="{99141767-B608-EAFB-7578-A0B8625B1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83480" y="1736725"/>
            <a:ext cx="2225040" cy="2225040"/>
          </a:xfrm>
          <a:prstGeom prst="rect">
            <a:avLst/>
          </a:prstGeom>
        </p:spPr>
      </p:pic>
      <p:sp>
        <p:nvSpPr>
          <p:cNvPr id="3" name="Textfeld 19">
            <a:extLst>
              <a:ext uri="{FF2B5EF4-FFF2-40B4-BE49-F238E27FC236}">
                <a16:creationId xmlns:a16="http://schemas.microsoft.com/office/drawing/2014/main" id="{4D3F1CC1-45F8-CBED-47F7-458847D18F3E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17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487179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0" y="3961274"/>
            <a:ext cx="12192000" cy="742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Alle, die gerne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Sport 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machen.</a:t>
            </a:r>
          </a:p>
        </p:txBody>
      </p:sp>
      <p:pic>
        <p:nvPicPr>
          <p:cNvPr id="6" name="Grafik 5" descr="Yoga mit einfarbiger Füllung">
            <a:extLst>
              <a:ext uri="{FF2B5EF4-FFF2-40B4-BE49-F238E27FC236}">
                <a16:creationId xmlns:a16="http://schemas.microsoft.com/office/drawing/2014/main" id="{5F4CCB1E-7344-1B3C-C94F-48CD36CA40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83725" y="1736725"/>
            <a:ext cx="2224549" cy="2224549"/>
          </a:xfrm>
          <a:prstGeom prst="rect">
            <a:avLst/>
          </a:prstGeom>
        </p:spPr>
      </p:pic>
      <p:sp>
        <p:nvSpPr>
          <p:cNvPr id="3" name="Textfeld 19">
            <a:extLst>
              <a:ext uri="{FF2B5EF4-FFF2-40B4-BE49-F238E27FC236}">
                <a16:creationId xmlns:a16="http://schemas.microsoft.com/office/drawing/2014/main" id="{684FC28A-6BDF-4871-16A8-385475A6A3CA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18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6926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0" y="3961765"/>
            <a:ext cx="12192000" cy="754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Alle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Links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händerinnen und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Links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händer.</a:t>
            </a:r>
          </a:p>
        </p:txBody>
      </p:sp>
      <p:pic>
        <p:nvPicPr>
          <p:cNvPr id="5" name="Grafik 4" descr="Erhobene Hand mit einfarbiger Füllung">
            <a:extLst>
              <a:ext uri="{FF2B5EF4-FFF2-40B4-BE49-F238E27FC236}">
                <a16:creationId xmlns:a16="http://schemas.microsoft.com/office/drawing/2014/main" id="{99141767-B608-EAFB-7578-A0B8625B1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83480" y="1736725"/>
            <a:ext cx="2225040" cy="2225040"/>
          </a:xfrm>
          <a:prstGeom prst="rect">
            <a:avLst/>
          </a:prstGeom>
        </p:spPr>
      </p:pic>
      <p:sp>
        <p:nvSpPr>
          <p:cNvPr id="3" name="Textfeld 19">
            <a:extLst>
              <a:ext uri="{FF2B5EF4-FFF2-40B4-BE49-F238E27FC236}">
                <a16:creationId xmlns:a16="http://schemas.microsoft.com/office/drawing/2014/main" id="{B21D7D5E-9D31-B72D-D547-8C48707A8187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19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82884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feld 19"/>
          <p:cNvSpPr txBox="1">
            <a:spLocks noGrp="1"/>
          </p:cNvSpPr>
          <p:nvPr>
            <p:ph type="sldNum" sz="quarter" idx="2"/>
          </p:nvPr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Aptos" panose="020B0004020202020204" pitchFamily="34" charset="0"/>
              </a:rPr>
              <a:t>2</a:t>
            </a:fld>
            <a:endParaRPr dirty="0">
              <a:latin typeface="Aptos" panose="020B0004020202020204" pitchFamily="34" charset="0"/>
            </a:endParaRPr>
          </a:p>
        </p:txBody>
      </p:sp>
      <p:sp>
        <p:nvSpPr>
          <p:cNvPr id="2" name="Titel 2">
            <a:extLst>
              <a:ext uri="{FF2B5EF4-FFF2-40B4-BE49-F238E27FC236}">
                <a16:creationId xmlns:a16="http://schemas.microsoft.com/office/drawing/2014/main" id="{0B034DD7-852A-E678-3417-B1BAF01C66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791879"/>
            <a:ext cx="12192000" cy="1274241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de-DE" u="none" dirty="0"/>
              <a:t>Was verbindet ihr </a:t>
            </a:r>
            <a:br>
              <a:rPr lang="de-DE" u="none" dirty="0"/>
            </a:br>
            <a:r>
              <a:rPr lang="de-DE" u="none" dirty="0"/>
              <a:t>mit Diskriminierung?</a:t>
            </a:r>
            <a:endParaRPr u="none" dirty="0">
              <a:latin typeface="Roboto Slab Light" pitchFamily="2" charset="0"/>
              <a:ea typeface="Roboto Slab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3124515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0" y="3429000"/>
            <a:ext cx="12192000" cy="1480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Alle, die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drei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 oder mehr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Sprachen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 sprechen.</a:t>
            </a:r>
            <a:b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</a:br>
            <a:r>
              <a:rPr lang="de-DE" sz="3200" i="1" dirty="0">
                <a:solidFill>
                  <a:srgbClr val="00677C"/>
                </a:solidFill>
                <a:latin typeface="Rockwell" panose="02060603020205020403" pitchFamily="18" charset="77"/>
              </a:rPr>
              <a:t>(Deutsch zählt mit ... Schwäbisch fei ned.)</a:t>
            </a:r>
          </a:p>
        </p:txBody>
      </p:sp>
      <p:pic>
        <p:nvPicPr>
          <p:cNvPr id="5" name="Grafik 4" descr="Lippen mit einfarbiger Füllung">
            <a:extLst>
              <a:ext uri="{FF2B5EF4-FFF2-40B4-BE49-F238E27FC236}">
                <a16:creationId xmlns:a16="http://schemas.microsoft.com/office/drawing/2014/main" id="{99141767-B608-EAFB-7578-A0B8625B1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90923" y="1311423"/>
            <a:ext cx="2225040" cy="2225040"/>
          </a:xfrm>
          <a:prstGeom prst="rect">
            <a:avLst/>
          </a:prstGeom>
        </p:spPr>
      </p:pic>
      <p:sp>
        <p:nvSpPr>
          <p:cNvPr id="3" name="Textfeld 19">
            <a:extLst>
              <a:ext uri="{FF2B5EF4-FFF2-40B4-BE49-F238E27FC236}">
                <a16:creationId xmlns:a16="http://schemas.microsoft.com/office/drawing/2014/main" id="{0E05440E-C34D-EB28-0FC1-921A25F45831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20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274415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5798DB4B-FA4D-4FA3-E72C-B3BD75EA719F}"/>
              </a:ext>
            </a:extLst>
          </p:cNvPr>
          <p:cNvSpPr txBox="1"/>
          <p:nvPr/>
        </p:nvSpPr>
        <p:spPr>
          <a:xfrm>
            <a:off x="0" y="3836278"/>
            <a:ext cx="12192000" cy="7546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Alle, die heute </a:t>
            </a: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hier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 sind.</a:t>
            </a:r>
            <a:endParaRPr lang="de-DE" sz="3200" i="1" dirty="0">
              <a:solidFill>
                <a:srgbClr val="00677C"/>
              </a:solidFill>
              <a:latin typeface="Rockwell" panose="02060603020205020403" pitchFamily="18" charset="77"/>
            </a:endParaRPr>
          </a:p>
        </p:txBody>
      </p:sp>
      <p:pic>
        <p:nvPicPr>
          <p:cNvPr id="5" name="Grafik 4" descr="Markierung mit einfarbiger Füllung">
            <a:extLst>
              <a:ext uri="{FF2B5EF4-FFF2-40B4-BE49-F238E27FC236}">
                <a16:creationId xmlns:a16="http://schemas.microsoft.com/office/drawing/2014/main" id="{99141767-B608-EAFB-7578-A0B8625B1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83480" y="1611238"/>
            <a:ext cx="2225040" cy="2225040"/>
          </a:xfrm>
          <a:prstGeom prst="rect">
            <a:avLst/>
          </a:prstGeom>
        </p:spPr>
      </p:pic>
      <p:sp>
        <p:nvSpPr>
          <p:cNvPr id="3" name="Textfeld 19">
            <a:extLst>
              <a:ext uri="{FF2B5EF4-FFF2-40B4-BE49-F238E27FC236}">
                <a16:creationId xmlns:a16="http://schemas.microsoft.com/office/drawing/2014/main" id="{65100833-1491-FCD5-5B7A-0C9ECCA05B52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21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983320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C40CFEBE-A99D-304B-AFFE-9333DF58BD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3" name="Alles, was wir teilen - Sindelfingen Edition">
            <a:hlinkClick r:id="" action="ppaction://media"/>
            <a:extLst>
              <a:ext uri="{FF2B5EF4-FFF2-40B4-BE49-F238E27FC236}">
                <a16:creationId xmlns:a16="http://schemas.microsoft.com/office/drawing/2014/main" id="{91D6A702-8392-C8D1-7C73-66E3BC0DD5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"/>
            <a:ext cx="12192000" cy="6857998"/>
          </a:xfrm>
          <a:prstGeom prst="rect">
            <a:avLst/>
          </a:prstGeom>
        </p:spPr>
      </p:pic>
      <p:sp>
        <p:nvSpPr>
          <p:cNvPr id="5" name="Textfeld 19">
            <a:extLst>
              <a:ext uri="{FF2B5EF4-FFF2-40B4-BE49-F238E27FC236}">
                <a16:creationId xmlns:a16="http://schemas.microsoft.com/office/drawing/2014/main" id="{A3A5CEB5-EEA9-98B8-F64E-EB5249D1C3E1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22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7166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BCF57E-4985-C5C9-B740-681A2F07F2CC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Was tun?</a:t>
            </a:r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0056DBDD-C0D3-7B97-B629-C8F3D1116955}"/>
              </a:ext>
            </a:extLst>
          </p:cNvPr>
          <p:cNvSpPr txBox="1">
            <a:spLocks/>
          </p:cNvSpPr>
          <p:nvPr/>
        </p:nvSpPr>
        <p:spPr>
          <a:xfrm>
            <a:off x="1132836" y="1764359"/>
            <a:ext cx="8299315" cy="17403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 numCol="1">
            <a:normAutofit lnSpcReduction="10000"/>
          </a:bodyPr>
          <a:lstStyle>
            <a:lvl1pPr marL="342900" marR="0" indent="-34290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ct val="100000"/>
              <a:buFontTx/>
              <a:buChar char="▪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indent="176212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indent="360363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indent="534987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indent="720725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5603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30175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34747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9319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Hilfe suche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Hass melden</a:t>
            </a:r>
          </a:p>
          <a:p>
            <a:pPr>
              <a:buFont typeface="Symbol" pitchFamily="2" charset="2"/>
              <a:buChar char="-"/>
            </a:pPr>
            <a:r>
              <a:rPr lang="de-DE" sz="1800" dirty="0">
                <a:latin typeface="Aptos" panose="020B0004020202020204" pitchFamily="34" charset="0"/>
              </a:rPr>
              <a:t>Meldebuttons der jeweiligen Plattform</a:t>
            </a:r>
          </a:p>
          <a:p>
            <a:pPr>
              <a:buFont typeface="Symbol" pitchFamily="2" charset="2"/>
              <a:buChar char="-"/>
            </a:pPr>
            <a:r>
              <a:rPr lang="de-DE" sz="1800" dirty="0">
                <a:latin typeface="Aptos" panose="020B0004020202020204" pitchFamily="34" charset="0"/>
              </a:rPr>
              <a:t>Onlinewache der Polizei Baden-Württemberg</a:t>
            </a:r>
          </a:p>
          <a:p>
            <a:pPr>
              <a:buFont typeface="Symbol" pitchFamily="2" charset="2"/>
              <a:buChar char="-"/>
            </a:pPr>
            <a:r>
              <a:rPr lang="de-DE" sz="1800" dirty="0">
                <a:latin typeface="Aptos" panose="020B0004020202020204" pitchFamily="34" charset="0"/>
              </a:rPr>
              <a:t>Meldeformular der Meldestelle </a:t>
            </a:r>
            <a:r>
              <a:rPr lang="de-DE" sz="1800" dirty="0" err="1">
                <a:latin typeface="Aptos" panose="020B0004020202020204" pitchFamily="34" charset="0"/>
              </a:rPr>
              <a:t>REspect</a:t>
            </a:r>
            <a:r>
              <a:rPr lang="de-DE" sz="1800" dirty="0">
                <a:latin typeface="Aptos" panose="020B0004020202020204" pitchFamily="34" charset="0"/>
              </a:rPr>
              <a:t>!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de-DE" sz="1800" spc="-27" dirty="0">
              <a:solidFill>
                <a:srgbClr val="00677C"/>
              </a:solidFill>
              <a:latin typeface="Rockwell" panose="02060603020205020403" pitchFamily="18" charset="77"/>
              <a:ea typeface="Roboto Slab Medium" pitchFamily="2" charset="0"/>
              <a:cs typeface="Arial Nova Bold"/>
              <a:sym typeface="Arial Nova Bold"/>
            </a:endParaRPr>
          </a:p>
        </p:txBody>
      </p:sp>
      <p:pic>
        <p:nvPicPr>
          <p:cNvPr id="8" name="Grafik 7" descr="Abzeichen Tick1 mit einfarbiger Füllung">
            <a:extLst>
              <a:ext uri="{FF2B5EF4-FFF2-40B4-BE49-F238E27FC236}">
                <a16:creationId xmlns:a16="http://schemas.microsoft.com/office/drawing/2014/main" id="{1F183C11-A1CB-4A9B-CB83-C66D5B948F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1786876"/>
            <a:ext cx="360000" cy="360000"/>
          </a:xfrm>
          <a:prstGeom prst="rect">
            <a:avLst/>
          </a:prstGeom>
        </p:spPr>
      </p:pic>
      <p:pic>
        <p:nvPicPr>
          <p:cNvPr id="10" name="Grafik 9" descr="Abzeichen Tick1 mit einfarbiger Füllung">
            <a:extLst>
              <a:ext uri="{FF2B5EF4-FFF2-40B4-BE49-F238E27FC236}">
                <a16:creationId xmlns:a16="http://schemas.microsoft.com/office/drawing/2014/main" id="{3A3499A0-8487-7C0A-E04E-E64522F04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2196755"/>
            <a:ext cx="360000" cy="360000"/>
          </a:xfrm>
          <a:prstGeom prst="rect">
            <a:avLst/>
          </a:prstGeom>
        </p:spPr>
      </p:pic>
      <p:sp>
        <p:nvSpPr>
          <p:cNvPr id="11" name="Textfeld 19">
            <a:extLst>
              <a:ext uri="{FF2B5EF4-FFF2-40B4-BE49-F238E27FC236}">
                <a16:creationId xmlns:a16="http://schemas.microsoft.com/office/drawing/2014/main" id="{440447B5-4DC3-7A74-CCE2-1A68D7438B17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23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5035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078759-2408-274C-0E37-A1CFF9AD3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9CCEC70-A013-A621-D51E-36D43D325144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Abschluss</a:t>
            </a:r>
          </a:p>
        </p:txBody>
      </p:sp>
      <p:sp>
        <p:nvSpPr>
          <p:cNvPr id="5" name="Inhaltsplatzhalter 1">
            <a:extLst>
              <a:ext uri="{FF2B5EF4-FFF2-40B4-BE49-F238E27FC236}">
                <a16:creationId xmlns:a16="http://schemas.microsoft.com/office/drawing/2014/main" id="{55A7E026-3B35-CC73-C155-11C386560589}"/>
              </a:ext>
            </a:extLst>
          </p:cNvPr>
          <p:cNvSpPr txBox="1">
            <a:spLocks/>
          </p:cNvSpPr>
          <p:nvPr/>
        </p:nvSpPr>
        <p:spPr>
          <a:xfrm>
            <a:off x="1132836" y="1764359"/>
            <a:ext cx="8299315" cy="10666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 numCol="1">
            <a:normAutofit fontScale="92500" lnSpcReduction="20000"/>
          </a:bodyPr>
          <a:lstStyle>
            <a:lvl1pPr marL="342900" marR="0" indent="-34290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Pct val="100000"/>
              <a:buFontTx/>
              <a:buChar char="▪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1pPr>
            <a:lvl2pPr marL="0" marR="0" indent="176212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0" marR="0" indent="360363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0" marR="0" indent="534987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0" marR="0" indent="720725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09CBC"/>
              </a:buClr>
              <a:buSzTx/>
              <a:buFont typeface="Wingdings"/>
              <a:buNone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5603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30175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34747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931920" marR="0" indent="-274320" algn="l" defTabSz="914400" rtl="0" latinLnBrk="0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nehme ich für mich mit?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fand ich besonders interessant oder berührend?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de-DE" sz="1800" spc="-27" dirty="0">
                <a:solidFill>
                  <a:srgbClr val="00677C"/>
                </a:solidFill>
                <a:latin typeface="Rockwell" panose="02060603020205020403" pitchFamily="18" charset="77"/>
                <a:ea typeface="Roboto Light" panose="02000000000000000000" pitchFamily="2" charset="0"/>
                <a:cs typeface="Arial" panose="020B0604020202020204" pitchFamily="34" charset="0"/>
                <a:sym typeface="Arial Nova Bold"/>
              </a:rPr>
              <a:t>Was wünsche ich mir für die Zukunft?</a:t>
            </a:r>
          </a:p>
          <a:p>
            <a:pPr marL="0" indent="0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endParaRPr lang="de-DE" sz="1800" spc="-27" dirty="0">
              <a:solidFill>
                <a:srgbClr val="00677C"/>
              </a:solidFill>
              <a:latin typeface="Rockwell" panose="02060603020205020403" pitchFamily="18" charset="77"/>
              <a:ea typeface="Roboto Slab Medium" pitchFamily="2" charset="0"/>
              <a:cs typeface="Arial Nova Bold"/>
              <a:sym typeface="Arial Nova Bold"/>
            </a:endParaRPr>
          </a:p>
        </p:txBody>
      </p:sp>
      <p:pic>
        <p:nvPicPr>
          <p:cNvPr id="8" name="Grafik 7" descr="Abzeichen Tick1 mit einfarbiger Füllung">
            <a:extLst>
              <a:ext uri="{FF2B5EF4-FFF2-40B4-BE49-F238E27FC236}">
                <a16:creationId xmlns:a16="http://schemas.microsoft.com/office/drawing/2014/main" id="{1FE8B3A3-7E39-4C3E-5A5A-90283D3831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1725653"/>
            <a:ext cx="360000" cy="360000"/>
          </a:xfrm>
          <a:prstGeom prst="rect">
            <a:avLst/>
          </a:prstGeom>
        </p:spPr>
      </p:pic>
      <p:pic>
        <p:nvPicPr>
          <p:cNvPr id="10" name="Grafik 9" descr="Abzeichen Tick1 mit einfarbiger Füllung">
            <a:extLst>
              <a:ext uri="{FF2B5EF4-FFF2-40B4-BE49-F238E27FC236}">
                <a16:creationId xmlns:a16="http://schemas.microsoft.com/office/drawing/2014/main" id="{E1F21E5F-1236-775A-E86E-A74060B3D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5290" y="2074309"/>
            <a:ext cx="360000" cy="360000"/>
          </a:xfrm>
          <a:prstGeom prst="rect">
            <a:avLst/>
          </a:prstGeom>
        </p:spPr>
      </p:pic>
      <p:sp>
        <p:nvSpPr>
          <p:cNvPr id="11" name="Textfeld 19">
            <a:extLst>
              <a:ext uri="{FF2B5EF4-FFF2-40B4-BE49-F238E27FC236}">
                <a16:creationId xmlns:a16="http://schemas.microsoft.com/office/drawing/2014/main" id="{D5350AB8-09E3-8BAD-B159-C32C8F96B483}"/>
              </a:ext>
            </a:extLst>
          </p:cNvPr>
          <p:cNvSpPr txBox="1">
            <a:spLocks/>
          </p:cNvSpPr>
          <p:nvPr/>
        </p:nvSpPr>
        <p:spPr>
          <a:xfrm>
            <a:off x="11208494" y="6165303"/>
            <a:ext cx="432123" cy="246221"/>
          </a:xfrm>
          <a:prstGeom prst="rect">
            <a:avLst/>
          </a:prstGeom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 algn="r"/>
            <a:fld id="{86CB4B4D-7CA3-9044-876B-883B54F8677D}" type="slidenum">
              <a:rPr lang="de-DE" smtClean="0">
                <a:latin typeface="Aptos" panose="020B0004020202020204" pitchFamily="34" charset="0"/>
              </a:rPr>
              <a:pPr algn="r"/>
              <a:t>24</a:t>
            </a:fld>
            <a:endParaRPr lang="de-DE" dirty="0">
              <a:latin typeface="Aptos" panose="020B0004020202020204" pitchFamily="34" charset="0"/>
            </a:endParaRPr>
          </a:p>
        </p:txBody>
      </p:sp>
      <p:pic>
        <p:nvPicPr>
          <p:cNvPr id="12" name="Grafik 11" descr="Abzeichen Tick1 mit einfarbiger Füllung">
            <a:extLst>
              <a:ext uri="{FF2B5EF4-FFF2-40B4-BE49-F238E27FC236}">
                <a16:creationId xmlns:a16="http://schemas.microsoft.com/office/drawing/2014/main" id="{A3261DA6-B339-FE82-2E4B-5B1C5D55FE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58536" y="2416662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5625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llipse 13">
            <a:extLst>
              <a:ext uri="{FF2B5EF4-FFF2-40B4-BE49-F238E27FC236}">
                <a16:creationId xmlns:a16="http://schemas.microsoft.com/office/drawing/2014/main" id="{D56B5A61-146E-CD2C-FBD0-1B334E794502}"/>
              </a:ext>
            </a:extLst>
          </p:cNvPr>
          <p:cNvSpPr/>
          <p:nvPr/>
        </p:nvSpPr>
        <p:spPr>
          <a:xfrm>
            <a:off x="4056510" y="2876296"/>
            <a:ext cx="1418453" cy="1418453"/>
          </a:xfrm>
          <a:prstGeom prst="ellipse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/>
                      </a14:imgEffect>
                    </a14:imgLayer>
                  </a14:imgProps>
                </a:ext>
              </a:extLst>
            </a:blip>
            <a:srcRect/>
            <a:tile tx="19050" ty="-57150" sx="25000" sy="25000" flip="none" algn="tl"/>
          </a:blipFill>
          <a:ln w="38100">
            <a:solidFill>
              <a:srgbClr val="DDD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191BBCA-7AAE-B020-E8A0-E16F62596B4A}"/>
              </a:ext>
            </a:extLst>
          </p:cNvPr>
          <p:cNvSpPr/>
          <p:nvPr/>
        </p:nvSpPr>
        <p:spPr>
          <a:xfrm>
            <a:off x="510752" y="1827312"/>
            <a:ext cx="3699948" cy="3699946"/>
          </a:xfrm>
          <a:prstGeom prst="ellipse">
            <a:avLst/>
          </a:prstGeom>
          <a:blipFill dpi="0" rotWithShape="1">
            <a:blip r:embed="rId5"/>
            <a:srcRect/>
            <a:tile tx="-330200" ty="-177800" sx="70000" sy="70000" flip="none" algn="tl"/>
          </a:blipFill>
          <a:ln w="88900">
            <a:solidFill>
              <a:srgbClr val="0067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95EEA3B-5488-132A-0F43-F092D39FE945}"/>
              </a:ext>
            </a:extLst>
          </p:cNvPr>
          <p:cNvSpPr txBox="1"/>
          <p:nvPr/>
        </p:nvSpPr>
        <p:spPr>
          <a:xfrm>
            <a:off x="6096000" y="2644170"/>
            <a:ext cx="56261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Abwertung 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findet </a:t>
            </a:r>
            <a:b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</a:br>
            <a:r>
              <a:rPr lang="de-DE" sz="3200" b="1" dirty="0">
                <a:solidFill>
                  <a:srgbClr val="DDDC00"/>
                </a:solidFill>
                <a:latin typeface="Rockwell" panose="02060603020205020403" pitchFamily="18" charset="77"/>
              </a:rPr>
              <a:t>nicht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 über das </a:t>
            </a:r>
            <a:b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</a:br>
            <a:r>
              <a:rPr lang="de-DE" sz="3200" b="1" dirty="0">
                <a:solidFill>
                  <a:srgbClr val="00677C"/>
                </a:solidFill>
                <a:latin typeface="Rockwell" panose="02060603020205020403" pitchFamily="18" charset="77"/>
              </a:rPr>
              <a:t>Individuum </a:t>
            </a:r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statt …</a:t>
            </a:r>
          </a:p>
        </p:txBody>
      </p:sp>
      <p:sp>
        <p:nvSpPr>
          <p:cNvPr id="10" name="Titel 2">
            <a:extLst>
              <a:ext uri="{FF2B5EF4-FFF2-40B4-BE49-F238E27FC236}">
                <a16:creationId xmlns:a16="http://schemas.microsoft.com/office/drawing/2014/main" id="{4B44EE88-CEA4-0694-3F08-973BC7BACAED}"/>
              </a:ext>
            </a:extLst>
          </p:cNvPr>
          <p:cNvSpPr txBox="1">
            <a:spLocks/>
          </p:cNvSpPr>
          <p:nvPr/>
        </p:nvSpPr>
        <p:spPr>
          <a:xfrm>
            <a:off x="620897" y="863531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u="none" dirty="0"/>
              <a:t>Unsere Definition</a:t>
            </a:r>
          </a:p>
        </p:txBody>
      </p:sp>
      <p:sp>
        <p:nvSpPr>
          <p:cNvPr id="8" name="Textfeld 19">
            <a:extLst>
              <a:ext uri="{FF2B5EF4-FFF2-40B4-BE49-F238E27FC236}">
                <a16:creationId xmlns:a16="http://schemas.microsoft.com/office/drawing/2014/main" id="{0E91AF7E-4E68-C3B0-CFAF-2FB28F33FE54}"/>
              </a:ext>
            </a:extLst>
          </p:cNvPr>
          <p:cNvSpPr txBox="1">
            <a:spLocks/>
          </p:cNvSpPr>
          <p:nvPr/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latin typeface="Aptos" panose="020B0004020202020204" pitchFamily="34" charset="0"/>
              </a:rPr>
              <a:pPr/>
              <a:t>3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51340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10">
            <a:extLst>
              <a:ext uri="{FF2B5EF4-FFF2-40B4-BE49-F238E27FC236}">
                <a16:creationId xmlns:a16="http://schemas.microsoft.com/office/drawing/2014/main" id="{AECA89C1-5E53-9920-BD94-DE1C84131EBE}"/>
              </a:ext>
            </a:extLst>
          </p:cNvPr>
          <p:cNvSpPr/>
          <p:nvPr/>
        </p:nvSpPr>
        <p:spPr>
          <a:xfrm>
            <a:off x="392416" y="2871087"/>
            <a:ext cx="1494617" cy="1494617"/>
          </a:xfrm>
          <a:prstGeom prst="ellipse">
            <a:avLst/>
          </a:prstGeom>
          <a:blipFill dpi="0" rotWithShape="1"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/>
                      </a14:imgEffect>
                    </a14:imgLayer>
                  </a14:imgProps>
                </a:ext>
              </a:extLst>
            </a:blip>
            <a:srcRect/>
            <a:tile tx="-101600" ty="0" sx="30000" sy="30000" flip="none" algn="tl"/>
          </a:blipFill>
          <a:ln w="38100">
            <a:solidFill>
              <a:srgbClr val="DDD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FFB43ED-6E41-CF96-B63D-6E7179C311CB}"/>
              </a:ext>
            </a:extLst>
          </p:cNvPr>
          <p:cNvSpPr txBox="1"/>
          <p:nvPr/>
        </p:nvSpPr>
        <p:spPr>
          <a:xfrm>
            <a:off x="6096000" y="2935159"/>
            <a:ext cx="5407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rgbClr val="00677C"/>
                </a:solidFill>
                <a:latin typeface="Rockwell" panose="02060603020205020403" pitchFamily="18" charset="77"/>
              </a:rPr>
              <a:t>… sondern über</a:t>
            </a:r>
          </a:p>
          <a:p>
            <a:r>
              <a:rPr lang="de-DE" sz="3200" b="1" dirty="0">
                <a:solidFill>
                  <a:srgbClr val="DDDC00"/>
                </a:solidFill>
                <a:latin typeface="Rockwell" panose="02060603020205020403" pitchFamily="18" charset="77"/>
              </a:rPr>
              <a:t>Vorurteile.</a:t>
            </a:r>
            <a:endParaRPr lang="de-DE" sz="3200" dirty="0">
              <a:solidFill>
                <a:srgbClr val="DDDC00"/>
              </a:solidFill>
              <a:latin typeface="Rockwell" panose="02060603020205020403" pitchFamily="18" charset="77"/>
            </a:endParaRPr>
          </a:p>
        </p:txBody>
      </p:sp>
      <p:sp>
        <p:nvSpPr>
          <p:cNvPr id="8" name="Ellipse 13">
            <a:extLst>
              <a:ext uri="{FF2B5EF4-FFF2-40B4-BE49-F238E27FC236}">
                <a16:creationId xmlns:a16="http://schemas.microsoft.com/office/drawing/2014/main" id="{F0E27C82-4501-4FEB-A829-8C7CCB47F5DC}"/>
              </a:ext>
            </a:extLst>
          </p:cNvPr>
          <p:cNvSpPr/>
          <p:nvPr/>
        </p:nvSpPr>
        <p:spPr>
          <a:xfrm>
            <a:off x="1411225" y="1843805"/>
            <a:ext cx="3852328" cy="3852328"/>
          </a:xfrm>
          <a:prstGeom prst="ellipse">
            <a:avLst/>
          </a:prstGeom>
          <a:blipFill dpi="0" rotWithShape="1">
            <a:blip r:embed="rId5"/>
            <a:srcRect/>
            <a:tile tx="-31750" ty="-476250" sx="75000" sy="75000" flip="none" algn="tl"/>
          </a:blipFill>
          <a:ln w="88900">
            <a:solidFill>
              <a:srgbClr val="00677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5" name="Titel 2">
            <a:extLst>
              <a:ext uri="{FF2B5EF4-FFF2-40B4-BE49-F238E27FC236}">
                <a16:creationId xmlns:a16="http://schemas.microsoft.com/office/drawing/2014/main" id="{11C90A26-6FF1-2665-2E11-A6CC85A99113}"/>
              </a:ext>
            </a:extLst>
          </p:cNvPr>
          <p:cNvSpPr txBox="1">
            <a:spLocks/>
          </p:cNvSpPr>
          <p:nvPr/>
        </p:nvSpPr>
        <p:spPr>
          <a:xfrm>
            <a:off x="695325" y="908050"/>
            <a:ext cx="11316766" cy="792163"/>
          </a:xfrm>
          <a:prstGeom prst="rect">
            <a:avLst/>
          </a:prstGeom>
        </p:spPr>
        <p:txBody>
          <a:bodyPr/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1" i="0" u="sng" strike="noStrike" cap="none" spc="0" baseline="0">
                <a:solidFill>
                  <a:srgbClr val="000000"/>
                </a:solidFill>
                <a:uFillTx/>
                <a:latin typeface="Rockwell" panose="02060603020205020403" pitchFamily="18" charset="77"/>
                <a:ea typeface="Rockwell" panose="02060603020205020403" pitchFamily="18" charset="77"/>
                <a:cs typeface="Rockwell" panose="02060603020205020403" pitchFamily="18" charset="77"/>
                <a:sym typeface="Roboto Slab Regular Bold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sng" strike="noStrike" cap="none" spc="0" baseline="0">
                <a:solidFill>
                  <a:srgbClr val="000000"/>
                </a:solidFill>
                <a:uFillTx/>
                <a:latin typeface="Roboto Slab Regular Bold"/>
                <a:ea typeface="Roboto Slab Regular Bold"/>
                <a:cs typeface="Roboto Slab Regular Bold"/>
                <a:sym typeface="Roboto Slab Regular Bold"/>
              </a:defRPr>
            </a:lvl9pPr>
          </a:lstStyle>
          <a:p>
            <a:pPr hangingPunct="1"/>
            <a:r>
              <a:rPr lang="de-DE" dirty="0"/>
              <a:t>Unsere Definition</a:t>
            </a:r>
          </a:p>
        </p:txBody>
      </p:sp>
    </p:spTree>
    <p:extLst>
      <p:ext uri="{BB962C8B-B14F-4D97-AF65-F5344CB8AC3E}">
        <p14:creationId xmlns:p14="http://schemas.microsoft.com/office/powerpoint/2010/main" val="23317035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4B85128-8FEE-6825-B0B2-FA9E25A61EC3}"/>
              </a:ext>
            </a:extLst>
          </p:cNvPr>
          <p:cNvSpPr/>
          <p:nvPr/>
        </p:nvSpPr>
        <p:spPr>
          <a:xfrm>
            <a:off x="1047705" y="1055860"/>
            <a:ext cx="9601200" cy="3889866"/>
          </a:xfrm>
          <a:prstGeom prst="rect">
            <a:avLst/>
          </a:prstGeom>
          <a:blipFill dpi="0" rotWithShape="0">
            <a:blip r:embed="rId3"/>
            <a:srcRect/>
            <a:stretch>
              <a:fillRect l="-122" t="-17938" r="9" b="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95EEA3B-5488-132A-0F43-F092D39FE945}"/>
              </a:ext>
            </a:extLst>
          </p:cNvPr>
          <p:cNvSpPr txBox="1"/>
          <p:nvPr/>
        </p:nvSpPr>
        <p:spPr>
          <a:xfrm>
            <a:off x="6784858" y="3944809"/>
            <a:ext cx="54071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dirty="0">
                <a:solidFill>
                  <a:schemeClr val="tx1">
                    <a:alpha val="0"/>
                  </a:schemeClr>
                </a:solidFill>
              </a:rPr>
              <a:t>…sondern über</a:t>
            </a:r>
          </a:p>
          <a:p>
            <a:r>
              <a:rPr lang="de-DE" sz="5400" b="1" dirty="0">
                <a:solidFill>
                  <a:schemeClr val="tx1">
                    <a:alpha val="0"/>
                  </a:schemeClr>
                </a:solidFill>
              </a:rPr>
              <a:t>Vorurteile</a:t>
            </a:r>
            <a:endParaRPr lang="de-DE" sz="5400" dirty="0">
              <a:solidFill>
                <a:schemeClr val="tx1">
                  <a:alpha val="0"/>
                </a:schemeClr>
              </a:solidFill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38546762"/>
                  </p:ext>
                </p:extLst>
              </p:nvPr>
            </p:nvGraphicFramePr>
            <p:xfrm rot="10800000">
              <a:off x="-142239" y="-599995"/>
              <a:ext cx="2313463" cy="6329894"/>
            </p:xfrm>
            <a:graphic>
              <a:graphicData uri="http://schemas.microsoft.com/office/drawing/2017/model3d">
                <am3d:model3d r:embed="rId4">
                  <am3d:spPr>
                    <a:xfrm rot="10800000">
                      <a:off x="0" y="0"/>
                      <a:ext cx="2313463" cy="6329894"/>
                    </a:xfrm>
                    <a:prstGeom prst="rect">
                      <a:avLst/>
                    </a:prstGeom>
                  </am3d:spPr>
                  <am3d:camera>
                    <am3d:pos x="0" y="0" z="5079787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2" d="1000000"/>
                    <am3d:preTrans dx="-79208" dy="-46096" dz="-39302"/>
                    <am3d:scale>
                      <am3d:sx n="1000000" d="1000000"/>
                      <am3d:sy n="1000000" d="1000000"/>
                      <am3d:sz n="1000000" d="1000000"/>
                    </am3d:scale>
                    <am3d:rot ax="16200000" ay="3600000" az="16200000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87167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800000">
                <a:off x="-142239" y="-599995"/>
                <a:ext cx="2313463" cy="6329894"/>
              </a:xfrm>
              <a:prstGeom prst="rect">
                <a:avLst/>
              </a:prstGeom>
            </p:spPr>
          </p:pic>
        </mc:Fallback>
      </mc:AlternateContent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68757362-BC52-19EA-C99A-173E3295C351}"/>
              </a:ext>
            </a:extLst>
          </p:cNvPr>
          <p:cNvGrpSpPr/>
          <p:nvPr/>
        </p:nvGrpSpPr>
        <p:grpSpPr>
          <a:xfrm>
            <a:off x="209793" y="762701"/>
            <a:ext cx="419100" cy="4907280"/>
            <a:chOff x="3535680" y="472440"/>
            <a:chExt cx="419100" cy="4907280"/>
          </a:xfrm>
          <a:solidFill>
            <a:srgbClr val="DDDC00"/>
          </a:solidFill>
        </p:grpSpPr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EAD555CC-260B-F3E2-33D7-07D89D71173D}"/>
                </a:ext>
              </a:extLst>
            </p:cNvPr>
            <p:cNvSpPr/>
            <p:nvPr/>
          </p:nvSpPr>
          <p:spPr>
            <a:xfrm>
              <a:off x="3535680" y="624839"/>
              <a:ext cx="152400" cy="46024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553EF9DD-DECF-5243-9A6C-CC2EDA69636A}"/>
                </a:ext>
              </a:extLst>
            </p:cNvPr>
            <p:cNvSpPr/>
            <p:nvPr/>
          </p:nvSpPr>
          <p:spPr>
            <a:xfrm rot="5400000">
              <a:off x="3669030" y="33909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CF2C92BD-D467-7C9A-D761-3DA181137984}"/>
                </a:ext>
              </a:extLst>
            </p:cNvPr>
            <p:cNvSpPr/>
            <p:nvPr/>
          </p:nvSpPr>
          <p:spPr>
            <a:xfrm rot="5400000">
              <a:off x="3669030" y="509397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062F131-C688-23FC-204C-2408F8FFD34F}"/>
              </a:ext>
            </a:extLst>
          </p:cNvPr>
          <p:cNvGrpSpPr/>
          <p:nvPr/>
        </p:nvGrpSpPr>
        <p:grpSpPr>
          <a:xfrm rot="10800000">
            <a:off x="12279554" y="245355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ED93A15B-9178-7DE4-BF11-4B4A7DD3D1DD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083B2933-2920-C821-B12B-A88E46BFAB0A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B0F8E0C7-C492-B003-BF93-CA0BA947EF9A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2" name="Textfeld 19">
            <a:extLst>
              <a:ext uri="{FF2B5EF4-FFF2-40B4-BE49-F238E27FC236}">
                <a16:creationId xmlns:a16="http://schemas.microsoft.com/office/drawing/2014/main" id="{BDA86B17-0FA0-87B2-C08F-30B97C8686C3}"/>
              </a:ext>
            </a:extLst>
          </p:cNvPr>
          <p:cNvSpPr txBox="1">
            <a:spLocks/>
          </p:cNvSpPr>
          <p:nvPr/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latin typeface="Aptos" panose="020B0004020202020204" pitchFamily="34" charset="0"/>
              </a:rPr>
              <a:pPr/>
              <a:t>5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119832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4B85128-8FEE-6825-B0B2-FA9E25A61EC3}"/>
              </a:ext>
            </a:extLst>
          </p:cNvPr>
          <p:cNvSpPr/>
          <p:nvPr/>
        </p:nvSpPr>
        <p:spPr>
          <a:xfrm rot="-60000">
            <a:off x="-743172" y="-231456"/>
            <a:ext cx="29205713" cy="13441992"/>
          </a:xfrm>
          <a:prstGeom prst="roundRect">
            <a:avLst>
              <a:gd name="adj" fmla="val 7177"/>
            </a:avLst>
          </a:prstGeom>
          <a:blipFill dpi="0" rotWithShape="0">
            <a:blip r:embed="rId3"/>
            <a:srcRect/>
            <a:stretch>
              <a:fillRect l="-34" t="-4319" r="3" b="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88829182"/>
                  </p:ext>
                </p:extLst>
              </p:nvPr>
            </p:nvGraphicFramePr>
            <p:xfrm rot="10800000">
              <a:off x="-858243" y="-613250"/>
              <a:ext cx="3287055" cy="9843449"/>
            </p:xfrm>
            <a:graphic>
              <a:graphicData uri="http://schemas.microsoft.com/office/drawing/2017/model3d">
                <am3d:model3d r:embed="rId4">
                  <am3d:spPr>
                    <a:xfrm rot="10800000">
                      <a:off x="0" y="0"/>
                      <a:ext cx="3287055" cy="9843449"/>
                    </a:xfrm>
                    <a:prstGeom prst="rect">
                      <a:avLst/>
                    </a:prstGeom>
                  </am3d:spPr>
                  <am3d:camera>
                    <am3d:pos x="0" y="0" z="5079787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2" d="1000000"/>
                    <am3d:preTrans dx="-79208" dy="-46096" dz="-39302"/>
                    <am3d:scale>
                      <am3d:sx n="1000000" d="1000000"/>
                      <am3d:sy n="1000000" d="1000000"/>
                      <am3d:sz n="1000000" d="1000000"/>
                    </am3d:scale>
                    <am3d:rot ax="-6155403" ay="2928339" az="-6391858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2182481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800000">
                <a:off x="-858243" y="-613250"/>
                <a:ext cx="3287055" cy="9843449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11DA8DC-F646-C6DE-9B51-3B0B07E417DE}"/>
              </a:ext>
            </a:extLst>
          </p:cNvPr>
          <p:cNvGrpSpPr/>
          <p:nvPr/>
        </p:nvGrpSpPr>
        <p:grpSpPr>
          <a:xfrm rot="10800000">
            <a:off x="2028791" y="1566526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7C8F4051-642B-2A20-3311-72C2EB881F54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968754B-B02A-DF87-995B-A4416D6F10DD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7C8519-F8DD-07BC-FDE9-4519A8C881AD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396039AF-4438-D333-131C-D354DFA3E3F7}"/>
              </a:ext>
            </a:extLst>
          </p:cNvPr>
          <p:cNvGrpSpPr/>
          <p:nvPr/>
        </p:nvGrpSpPr>
        <p:grpSpPr>
          <a:xfrm>
            <a:off x="301933" y="1566526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BBA399A-EE7F-96A2-4EF1-93F59E8B9EA0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5CB6BF0-33E2-727D-A133-8CA536435BBF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961181E-FEE6-BDE0-18EE-83CB58D22034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49835B19-BA14-499B-64E9-E7342DC17CFB}"/>
              </a:ext>
            </a:extLst>
          </p:cNvPr>
          <p:cNvSpPr txBox="1"/>
          <p:nvPr/>
        </p:nvSpPr>
        <p:spPr>
          <a:xfrm>
            <a:off x="4167652" y="1642726"/>
            <a:ext cx="8394034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tx1"/>
                </a:solidFill>
                <a:latin typeface="Rockwell" panose="02060603020205020403" pitchFamily="18" charset="77"/>
              </a:rPr>
              <a:t>Straftaten</a:t>
            </a:r>
          </a:p>
        </p:txBody>
      </p:sp>
      <p:sp>
        <p:nvSpPr>
          <p:cNvPr id="19" name="Rechteck 4">
            <a:extLst>
              <a:ext uri="{FF2B5EF4-FFF2-40B4-BE49-F238E27FC236}">
                <a16:creationId xmlns:a16="http://schemas.microsoft.com/office/drawing/2014/main" id="{3BBD7011-32FE-6328-C0D4-5688E8824FC1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pic>
        <p:nvPicPr>
          <p:cNvPr id="20" name="mini_Bitte-Was-Logo-CMYK.png" descr="mini_Bitte-Was-Logo-CMYK.png">
            <a:extLst>
              <a:ext uri="{FF2B5EF4-FFF2-40B4-BE49-F238E27FC236}">
                <a16:creationId xmlns:a16="http://schemas.microsoft.com/office/drawing/2014/main" id="{C0B3A355-8F3D-EADA-6EE3-6BB7F92638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Textfeld 19">
            <a:extLst>
              <a:ext uri="{FF2B5EF4-FFF2-40B4-BE49-F238E27FC236}">
                <a16:creationId xmlns:a16="http://schemas.microsoft.com/office/drawing/2014/main" id="{813A8446-CAA9-9791-A010-1D3D61894A40}"/>
              </a:ext>
            </a:extLst>
          </p:cNvPr>
          <p:cNvSpPr txBox="1">
            <a:spLocks/>
          </p:cNvSpPr>
          <p:nvPr/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latin typeface="Aptos" panose="020B0004020202020204" pitchFamily="34" charset="0"/>
              </a:rPr>
              <a:pPr/>
              <a:t>6</a:t>
            </a:fld>
            <a:endParaRPr lang="de-DE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461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4B85128-8FEE-6825-B0B2-FA9E25A61EC3}"/>
              </a:ext>
            </a:extLst>
          </p:cNvPr>
          <p:cNvSpPr/>
          <p:nvPr/>
        </p:nvSpPr>
        <p:spPr>
          <a:xfrm rot="-60000">
            <a:off x="-3095604" y="-1974680"/>
            <a:ext cx="24161871" cy="9789030"/>
          </a:xfrm>
          <a:prstGeom prst="roundRect">
            <a:avLst>
              <a:gd name="adj" fmla="val 7177"/>
            </a:avLst>
          </a:prstGeom>
          <a:blipFill dpi="0" rotWithShape="0">
            <a:blip r:embed="rId3"/>
            <a:srcRect/>
            <a:stretch>
              <a:fillRect l="-122" t="-17938" r="9" b="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74564187"/>
                  </p:ext>
                </p:extLst>
              </p:nvPr>
            </p:nvGraphicFramePr>
            <p:xfrm rot="10800000">
              <a:off x="-233365" y="-3734247"/>
              <a:ext cx="3341943" cy="11758694"/>
            </p:xfrm>
            <a:graphic>
              <a:graphicData uri="http://schemas.microsoft.com/office/drawing/2017/model3d">
                <am3d:model3d r:embed="rId4">
                  <am3d:spPr>
                    <a:xfrm rot="10800000">
                      <a:off x="0" y="0"/>
                      <a:ext cx="3341943" cy="11758694"/>
                    </a:xfrm>
                    <a:prstGeom prst="rect">
                      <a:avLst/>
                    </a:prstGeom>
                  </am3d:spPr>
                  <am3d:camera>
                    <am3d:pos x="0" y="0" z="5079787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2" d="1000000"/>
                    <am3d:preTrans dx="-79208" dy="-46096" dz="-39302"/>
                    <am3d:scale>
                      <am3d:sx n="1000000" d="1000000"/>
                      <am3d:sy n="1000000" d="1000000"/>
                      <am3d:sz n="1000000" d="1000000"/>
                    </am3d:scale>
                    <am3d:rot ax="-5224770" ay="2250237" az="-5112549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13091657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800000">
                <a:off x="-233365" y="-3734247"/>
                <a:ext cx="3341943" cy="11758694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11DA8DC-F646-C6DE-9B51-3B0B07E417DE}"/>
              </a:ext>
            </a:extLst>
          </p:cNvPr>
          <p:cNvGrpSpPr/>
          <p:nvPr/>
        </p:nvGrpSpPr>
        <p:grpSpPr>
          <a:xfrm rot="10800000">
            <a:off x="2545494" y="1873964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7C8F4051-642B-2A20-3311-72C2EB881F54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/>
                </a:solidFill>
              </a:endParaRP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968754B-B02A-DF87-995B-A4416D6F10DD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/>
                </a:solidFill>
              </a:endParaRP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7C8519-F8DD-07BC-FDE9-4519A8C881AD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396039AF-4438-D333-131C-D354DFA3E3F7}"/>
              </a:ext>
            </a:extLst>
          </p:cNvPr>
          <p:cNvGrpSpPr/>
          <p:nvPr/>
        </p:nvGrpSpPr>
        <p:grpSpPr>
          <a:xfrm>
            <a:off x="29175" y="1875017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BBA399A-EE7F-96A2-4EF1-93F59E8B9EA0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5CB6BF0-33E2-727D-A133-8CA536435BBF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961181E-FEE6-BDE0-18EE-83CB58D22034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49835B19-BA14-499B-64E9-E7342DC17CFB}"/>
              </a:ext>
            </a:extLst>
          </p:cNvPr>
          <p:cNvSpPr txBox="1"/>
          <p:nvPr/>
        </p:nvSpPr>
        <p:spPr>
          <a:xfrm>
            <a:off x="3566133" y="1950163"/>
            <a:ext cx="87018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Rockwell" panose="02060603020205020403" pitchFamily="18" charset="77"/>
              </a:rPr>
              <a:t>Diskriminierung</a:t>
            </a:r>
          </a:p>
        </p:txBody>
      </p:sp>
      <p:sp>
        <p:nvSpPr>
          <p:cNvPr id="8" name="Rechteck 4">
            <a:extLst>
              <a:ext uri="{FF2B5EF4-FFF2-40B4-BE49-F238E27FC236}">
                <a16:creationId xmlns:a16="http://schemas.microsoft.com/office/drawing/2014/main" id="{7C7E6339-54AE-0F54-ACD9-B8E125C633C1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>
              <a:solidFill>
                <a:schemeClr val="bg1"/>
              </a:solidFill>
            </a:endParaRPr>
          </a:p>
        </p:txBody>
      </p:sp>
      <p:pic>
        <p:nvPicPr>
          <p:cNvPr id="14" name="mini_Bitte-Was-Logo-CMYK.png" descr="mini_Bitte-Was-Logo-CMYK.png">
            <a:extLst>
              <a:ext uri="{FF2B5EF4-FFF2-40B4-BE49-F238E27FC236}">
                <a16:creationId xmlns:a16="http://schemas.microsoft.com/office/drawing/2014/main" id="{5A3D5411-6AC6-8494-424D-506E9CF7B7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Textfeld 19">
            <a:extLst>
              <a:ext uri="{FF2B5EF4-FFF2-40B4-BE49-F238E27FC236}">
                <a16:creationId xmlns:a16="http://schemas.microsoft.com/office/drawing/2014/main" id="{9BA50885-9224-C34A-1DD8-76BDD95B1C9F}"/>
              </a:ext>
            </a:extLst>
          </p:cNvPr>
          <p:cNvSpPr txBox="1">
            <a:spLocks/>
          </p:cNvSpPr>
          <p:nvPr/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/>
              <a:t>7</a:t>
            </a:fld>
            <a:endParaRPr lang="de-DE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370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4B85128-8FEE-6825-B0B2-FA9E25A61EC3}"/>
              </a:ext>
            </a:extLst>
          </p:cNvPr>
          <p:cNvSpPr/>
          <p:nvPr/>
        </p:nvSpPr>
        <p:spPr>
          <a:xfrm rot="-60000">
            <a:off x="-3392799" y="-17009562"/>
            <a:ext cx="59284189" cy="24018616"/>
          </a:xfrm>
          <a:prstGeom prst="roundRect">
            <a:avLst>
              <a:gd name="adj" fmla="val 7177"/>
            </a:avLst>
          </a:prstGeom>
          <a:blipFill dpi="0" rotWithShape="0">
            <a:blip r:embed="rId3"/>
            <a:srcRect/>
            <a:stretch>
              <a:fillRect l="-122" t="-17938" r="9" b="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19434503"/>
                  </p:ext>
                </p:extLst>
              </p:nvPr>
            </p:nvGraphicFramePr>
            <p:xfrm rot="10800000">
              <a:off x="-784142" y="-15588355"/>
              <a:ext cx="5488413" cy="19616388"/>
            </p:xfrm>
            <a:graphic>
              <a:graphicData uri="http://schemas.microsoft.com/office/drawing/2017/model3d">
                <am3d:model3d r:embed="rId4">
                  <am3d:spPr>
                    <a:xfrm rot="10800000">
                      <a:off x="0" y="0"/>
                      <a:ext cx="5488413" cy="19616388"/>
                    </a:xfrm>
                    <a:prstGeom prst="rect">
                      <a:avLst/>
                    </a:prstGeom>
                  </am3d:spPr>
                  <am3d:camera>
                    <am3d:pos x="0" y="0" z="5079787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2" d="1000000"/>
                    <am3d:preTrans dx="-79208" dy="-46096" dz="-39302"/>
                    <am3d:scale>
                      <am3d:sx n="1000000" d="1000000"/>
                      <am3d:sy n="1000000" d="1000000"/>
                      <am3d:sz n="1000000" d="1000000"/>
                    </am3d:scale>
                    <am3d:rot ax="-5470911" ay="1218909" az="-5603798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136933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800000">
                <a:off x="-784142" y="-15588355"/>
                <a:ext cx="5488413" cy="19616388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11DA8DC-F646-C6DE-9B51-3B0B07E417DE}"/>
              </a:ext>
            </a:extLst>
          </p:cNvPr>
          <p:cNvGrpSpPr/>
          <p:nvPr/>
        </p:nvGrpSpPr>
        <p:grpSpPr>
          <a:xfrm rot="10800000">
            <a:off x="2512515" y="2426326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7C8F4051-642B-2A20-3311-72C2EB881F54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968754B-B02A-DF87-995B-A4416D6F10DD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7C8519-F8DD-07BC-FDE9-4519A8C881AD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396039AF-4438-D333-131C-D354DFA3E3F7}"/>
              </a:ext>
            </a:extLst>
          </p:cNvPr>
          <p:cNvGrpSpPr/>
          <p:nvPr/>
        </p:nvGrpSpPr>
        <p:grpSpPr>
          <a:xfrm>
            <a:off x="521287" y="2426326"/>
            <a:ext cx="419100" cy="1339490"/>
            <a:chOff x="3535680" y="1510390"/>
            <a:chExt cx="419100" cy="1339490"/>
          </a:xfrm>
          <a:solidFill>
            <a:srgbClr val="DDDC00"/>
          </a:solidFill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BBA399A-EE7F-96A2-4EF1-93F59E8B9EA0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5CB6BF0-33E2-727D-A133-8CA536435BBF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961181E-FEE6-BDE0-18EE-83CB58D22034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49835B19-BA14-499B-64E9-E7342DC17CFB}"/>
              </a:ext>
            </a:extLst>
          </p:cNvPr>
          <p:cNvSpPr txBox="1"/>
          <p:nvPr/>
        </p:nvSpPr>
        <p:spPr>
          <a:xfrm>
            <a:off x="3790799" y="2502525"/>
            <a:ext cx="87018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bg1"/>
                </a:solidFill>
                <a:latin typeface="Rockwell" panose="02060603020205020403" pitchFamily="18" charset="77"/>
              </a:rPr>
              <a:t>Vorurteile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0468809-53C8-9D56-860C-68C973AD4BB1}"/>
              </a:ext>
            </a:extLst>
          </p:cNvPr>
          <p:cNvSpPr txBox="1"/>
          <p:nvPr/>
        </p:nvSpPr>
        <p:spPr>
          <a:xfrm rot="21540000">
            <a:off x="-191832" y="10087924"/>
            <a:ext cx="755014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500" b="1" dirty="0">
                <a:solidFill>
                  <a:schemeClr val="bg1"/>
                </a:solidFill>
              </a:rPr>
              <a:t>Bilder</a:t>
            </a:r>
            <a:endParaRPr lang="de-DE" sz="11500" dirty="0">
              <a:solidFill>
                <a:schemeClr val="bg1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0EB7584D-9218-45C7-C4A4-D4913106E46C}"/>
              </a:ext>
            </a:extLst>
          </p:cNvPr>
          <p:cNvSpPr txBox="1"/>
          <p:nvPr/>
        </p:nvSpPr>
        <p:spPr>
          <a:xfrm rot="21540000">
            <a:off x="4701706" y="17252852"/>
            <a:ext cx="777528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1500" dirty="0">
                <a:solidFill>
                  <a:schemeClr val="bg1"/>
                </a:solidFill>
              </a:rPr>
              <a:t>Challenge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6D4FFD3A-65A5-84CA-ACFD-C4FAABCF9032}"/>
              </a:ext>
            </a:extLst>
          </p:cNvPr>
          <p:cNvSpPr/>
          <p:nvPr/>
        </p:nvSpPr>
        <p:spPr>
          <a:xfrm rot="21540000">
            <a:off x="-183077" y="7524220"/>
            <a:ext cx="12672693" cy="958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835DB8C2-3B78-FF29-1C70-22A4811513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40000">
            <a:off x="214579" y="8020901"/>
            <a:ext cx="1999454" cy="414470"/>
          </a:xfrm>
          <a:prstGeom prst="rect">
            <a:avLst/>
          </a:prstGeom>
        </p:spPr>
      </p:pic>
      <p:sp>
        <p:nvSpPr>
          <p:cNvPr id="7" name="Rechteck 4">
            <a:extLst>
              <a:ext uri="{FF2B5EF4-FFF2-40B4-BE49-F238E27FC236}">
                <a16:creationId xmlns:a16="http://schemas.microsoft.com/office/drawing/2014/main" id="{312E7614-FC0B-E2CA-FB5E-6CC7C1D8A742}"/>
              </a:ext>
            </a:extLst>
          </p:cNvPr>
          <p:cNvSpPr/>
          <p:nvPr/>
        </p:nvSpPr>
        <p:spPr>
          <a:xfrm>
            <a:off x="0" y="0"/>
            <a:ext cx="12192000" cy="116632"/>
          </a:xfrm>
          <a:prstGeom prst="rect">
            <a:avLst/>
          </a:prstGeom>
          <a:gradFill>
            <a:gsLst>
              <a:gs pos="0">
                <a:srgbClr val="009CBC"/>
              </a:gs>
              <a:gs pos="100000">
                <a:srgbClr val="DDDC00"/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dirty="0"/>
          </a:p>
        </p:txBody>
      </p:sp>
      <p:pic>
        <p:nvPicPr>
          <p:cNvPr id="8" name="mini_Bitte-Was-Logo-CMYK.png" descr="mini_Bitte-Was-Logo-CMYK.png">
            <a:extLst>
              <a:ext uri="{FF2B5EF4-FFF2-40B4-BE49-F238E27FC236}">
                <a16:creationId xmlns:a16="http://schemas.microsoft.com/office/drawing/2014/main" id="{DEF7330E-9FD5-C286-B2F3-C440DDB567A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78507" y="427776"/>
            <a:ext cx="871808" cy="791333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Textfeld 19">
            <a:extLst>
              <a:ext uri="{FF2B5EF4-FFF2-40B4-BE49-F238E27FC236}">
                <a16:creationId xmlns:a16="http://schemas.microsoft.com/office/drawing/2014/main" id="{38748298-90A7-6B9B-4C7F-3436718E4A58}"/>
              </a:ext>
            </a:extLst>
          </p:cNvPr>
          <p:cNvSpPr txBox="1">
            <a:spLocks/>
          </p:cNvSpPr>
          <p:nvPr/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/>
              <a:t>8</a:t>
            </a:fld>
            <a:endParaRPr lang="de-DE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8303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4B85128-8FEE-6825-B0B2-FA9E25A61EC3}"/>
              </a:ext>
            </a:extLst>
          </p:cNvPr>
          <p:cNvSpPr/>
          <p:nvPr/>
        </p:nvSpPr>
        <p:spPr>
          <a:xfrm rot="-60000">
            <a:off x="-3505561" y="-17010596"/>
            <a:ext cx="59284189" cy="24018616"/>
          </a:xfrm>
          <a:prstGeom prst="roundRect">
            <a:avLst>
              <a:gd name="adj" fmla="val 7177"/>
            </a:avLst>
          </a:prstGeom>
          <a:blipFill dpi="0" rotWithShape="0">
            <a:blip r:embed="rId3"/>
            <a:srcRect/>
            <a:stretch>
              <a:fillRect l="-122" t="-17938" r="9" b="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46039302"/>
                  </p:ext>
                </p:extLst>
              </p:nvPr>
            </p:nvGraphicFramePr>
            <p:xfrm rot="10800000">
              <a:off x="-784142" y="-32047555"/>
              <a:ext cx="5488413" cy="19616388"/>
            </p:xfrm>
            <a:graphic>
              <a:graphicData uri="http://schemas.microsoft.com/office/drawing/2017/model3d">
                <am3d:model3d r:embed="rId4">
                  <am3d:spPr>
                    <a:xfrm rot="10800000">
                      <a:off x="0" y="0"/>
                      <a:ext cx="5488413" cy="19616388"/>
                    </a:xfrm>
                    <a:prstGeom prst="rect">
                      <a:avLst/>
                    </a:prstGeom>
                  </am3d:spPr>
                  <am3d:camera>
                    <am3d:pos x="0" y="0" z="5079787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22" d="1000000"/>
                    <am3d:preTrans dx="-79208" dy="-46096" dz="-39302"/>
                    <am3d:scale>
                      <am3d:sx n="1000000" d="1000000"/>
                      <am3d:sy n="1000000" d="1000000"/>
                      <am3d:sz n="1000000" d="1000000"/>
                    </am3d:scale>
                    <am3d:rot ax="-5470911" ay="1218909" az="-5603798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136933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3" name="3D-Modell 2" descr="Arktische Eisscholle">
                <a:extLst>
                  <a:ext uri="{FF2B5EF4-FFF2-40B4-BE49-F238E27FC236}">
                    <a16:creationId xmlns:a16="http://schemas.microsoft.com/office/drawing/2014/main" id="{79B4E361-81D2-1999-1979-8D04469F1DA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rot="10800000">
                <a:off x="-784142" y="-32047555"/>
                <a:ext cx="5488413" cy="19616388"/>
              </a:xfrm>
              <a:prstGeom prst="rect">
                <a:avLst/>
              </a:prstGeom>
            </p:spPr>
          </p:pic>
        </mc:Fallback>
      </mc:AlternateContent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11DA8DC-F646-C6DE-9B51-3B0B07E417DE}"/>
              </a:ext>
            </a:extLst>
          </p:cNvPr>
          <p:cNvGrpSpPr/>
          <p:nvPr/>
        </p:nvGrpSpPr>
        <p:grpSpPr>
          <a:xfrm rot="10800000">
            <a:off x="2512515" y="-19900274"/>
            <a:ext cx="419100" cy="1339490"/>
            <a:chOff x="3535680" y="1510390"/>
            <a:chExt cx="419100" cy="133949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7C8F4051-642B-2A20-3311-72C2EB881F54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B968754B-B02A-DF87-995B-A4416D6F10DD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3A7C8519-F8DD-07BC-FDE9-4519A8C881AD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396039AF-4438-D333-131C-D354DFA3E3F7}"/>
              </a:ext>
            </a:extLst>
          </p:cNvPr>
          <p:cNvGrpSpPr/>
          <p:nvPr/>
        </p:nvGrpSpPr>
        <p:grpSpPr>
          <a:xfrm>
            <a:off x="521287" y="-19900274"/>
            <a:ext cx="419100" cy="1339490"/>
            <a:chOff x="3535680" y="1510390"/>
            <a:chExt cx="419100" cy="133949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BBA399A-EE7F-96A2-4EF1-93F59E8B9EA0}"/>
                </a:ext>
              </a:extLst>
            </p:cNvPr>
            <p:cNvSpPr/>
            <p:nvPr/>
          </p:nvSpPr>
          <p:spPr>
            <a:xfrm>
              <a:off x="3535680" y="1510390"/>
              <a:ext cx="152400" cy="13394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5CB6BF0-33E2-727D-A133-8CA536435BBF}"/>
                </a:ext>
              </a:extLst>
            </p:cNvPr>
            <p:cNvSpPr/>
            <p:nvPr/>
          </p:nvSpPr>
          <p:spPr>
            <a:xfrm rot="5400000">
              <a:off x="3669030" y="137704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961181E-FEE6-BDE0-18EE-83CB58D22034}"/>
                </a:ext>
              </a:extLst>
            </p:cNvPr>
            <p:cNvSpPr/>
            <p:nvPr/>
          </p:nvSpPr>
          <p:spPr>
            <a:xfrm rot="5400000">
              <a:off x="3669030" y="2564130"/>
              <a:ext cx="152400" cy="4191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49835B19-BA14-499B-64E9-E7342DC17CFB}"/>
              </a:ext>
            </a:extLst>
          </p:cNvPr>
          <p:cNvSpPr txBox="1"/>
          <p:nvPr/>
        </p:nvSpPr>
        <p:spPr>
          <a:xfrm>
            <a:off x="3781389" y="-20015359"/>
            <a:ext cx="87018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600" b="1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50800" dist="114300" dir="2700000" algn="tl" rotWithShape="0">
                    <a:prstClr val="black">
                      <a:alpha val="40000"/>
                    </a:prstClr>
                  </a:outerShdw>
                </a:effectLst>
              </a:rPr>
              <a:t>Vorurteile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6C48E64-E51E-04A2-B328-9C02CF2539EC}"/>
              </a:ext>
            </a:extLst>
          </p:cNvPr>
          <p:cNvSpPr txBox="1"/>
          <p:nvPr/>
        </p:nvSpPr>
        <p:spPr>
          <a:xfrm>
            <a:off x="-191751" y="2074008"/>
            <a:ext cx="64865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0" dirty="0">
                <a:solidFill>
                  <a:schemeClr val="bg1"/>
                </a:solidFill>
                <a:latin typeface="Rockwell" panose="02060603020205020403" pitchFamily="18" charset="77"/>
              </a:rPr>
              <a:t>Beispiele</a:t>
            </a:r>
          </a:p>
        </p:txBody>
      </p:sp>
      <p:sp>
        <p:nvSpPr>
          <p:cNvPr id="2" name="Textfeld 19">
            <a:extLst>
              <a:ext uri="{FF2B5EF4-FFF2-40B4-BE49-F238E27FC236}">
                <a16:creationId xmlns:a16="http://schemas.microsoft.com/office/drawing/2014/main" id="{09AE9AA0-086C-6867-0539-A0E5F2A85F62}"/>
              </a:ext>
            </a:extLst>
          </p:cNvPr>
          <p:cNvSpPr txBox="1">
            <a:spLocks/>
          </p:cNvSpPr>
          <p:nvPr/>
        </p:nvSpPr>
        <p:spPr>
          <a:xfrm>
            <a:off x="11531613" y="6165303"/>
            <a:ext cx="109004" cy="24622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fld id="{86CB4B4D-7CA3-9044-876B-883B54F8677D}" type="slidenum">
              <a:rPr lang="de-DE" smtClean="0">
                <a:solidFill>
                  <a:schemeClr val="bg1"/>
                </a:solidFill>
                <a:latin typeface="Aptos" panose="020B0004020202020204" pitchFamily="34" charset="0"/>
              </a:rPr>
              <a:pPr/>
              <a:t>9</a:t>
            </a:fld>
            <a:endParaRPr lang="de-DE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3359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BMAS_ESF_PowerPoint">
  <a:themeElements>
    <a:clrScheme name="BMAS_ESF_PowerPoi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BMAS_ESF_PowerPoint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MAS_ESF_PowerPo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MAS_ESF_PowerPoint">
  <a:themeElements>
    <a:clrScheme name="BMAS_ESF_PowerPoin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BMAS_ESF_PowerPoint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BMAS_ESF_PowerPo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5466D00B1E0A44C9E9B5D421CA7FF9F" ma:contentTypeVersion="20" ma:contentTypeDescription="Ein neues Dokument erstellen." ma:contentTypeScope="" ma:versionID="5a69a01682e839749c31abb4e06d5af6">
  <xsd:schema xmlns:xsd="http://www.w3.org/2001/XMLSchema" xmlns:xs="http://www.w3.org/2001/XMLSchema" xmlns:p="http://schemas.microsoft.com/office/2006/metadata/properties" xmlns:ns2="6ab7814e-fee3-4951-8029-427ff21e4446" xmlns:ns3="3a16bf44-68da-47f6-baee-d87058f6986a" targetNamespace="http://schemas.microsoft.com/office/2006/metadata/properties" ma:root="true" ma:fieldsID="91d7a7bebbf3801014d1662f45423f67" ns2:_="" ns3:_="">
    <xsd:import namespace="6ab7814e-fee3-4951-8029-427ff21e4446"/>
    <xsd:import namespace="3a16bf44-68da-47f6-baee-d87058f698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b7814e-fee3-4951-8029-427ff21e44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tatus Unterschrift" ma:internalName="Status_x0020_Unterschrift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Bildmarkierungen" ma:readOnly="false" ma:fieldId="{5cf76f15-5ced-4ddc-b409-7134ff3c332f}" ma:taxonomyMulti="true" ma:sspId="ee742308-cb55-41f3-ae3d-2ef31cdb543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16bf44-68da-47f6-baee-d87058f6986a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aeb9fe78-961a-4414-987a-7b8220aae07b}" ma:internalName="TaxCatchAll" ma:showField="CatchAllData" ma:web="3a16bf44-68da-47f6-baee-d87058f698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6ab7814e-fee3-4951-8029-427ff21e4446" xsi:nil="true"/>
    <lcf76f155ced4ddcb4097134ff3c332f xmlns="6ab7814e-fee3-4951-8029-427ff21e4446">
      <Terms xmlns="http://schemas.microsoft.com/office/infopath/2007/PartnerControls"/>
    </lcf76f155ced4ddcb4097134ff3c332f>
    <TaxCatchAll xmlns="3a16bf44-68da-47f6-baee-d87058f6986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C2E01BB-4BB6-4137-9B66-E750600798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ab7814e-fee3-4951-8029-427ff21e4446"/>
    <ds:schemaRef ds:uri="3a16bf44-68da-47f6-baee-d87058f698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1DE263A-916B-4CF2-9558-6C0572EEC89C}">
  <ds:schemaRefs>
    <ds:schemaRef ds:uri="http://schemas.microsoft.com/office/2006/metadata/properties"/>
    <ds:schemaRef ds:uri="http://schemas.microsoft.com/office/infopath/2007/PartnerControls"/>
    <ds:schemaRef ds:uri="6ab7814e-fee3-4951-8029-427ff21e4446"/>
    <ds:schemaRef ds:uri="3a16bf44-68da-47f6-baee-d87058f6986a"/>
  </ds:schemaRefs>
</ds:datastoreItem>
</file>

<file path=customXml/itemProps3.xml><?xml version="1.0" encoding="utf-8"?>
<ds:datastoreItem xmlns:ds="http://schemas.openxmlformats.org/officeDocument/2006/customXml" ds:itemID="{F8A7DA00-EDC3-433D-A750-BB8CC54F36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2026</Words>
  <Application>Microsoft Office PowerPoint</Application>
  <PresentationFormat>Breitbild</PresentationFormat>
  <Paragraphs>276</Paragraphs>
  <Slides>24</Slides>
  <Notes>24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12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7" baseType="lpstr">
      <vt:lpstr>Aptos</vt:lpstr>
      <vt:lpstr>Arial</vt:lpstr>
      <vt:lpstr>Calibri</vt:lpstr>
      <vt:lpstr>Courier New</vt:lpstr>
      <vt:lpstr>Roboto Light</vt:lpstr>
      <vt:lpstr>Roboto Slab Light</vt:lpstr>
      <vt:lpstr>Roboto Slab Medium</vt:lpstr>
      <vt:lpstr>Roboto Slab Regular Bold</vt:lpstr>
      <vt:lpstr>Rockwell</vt:lpstr>
      <vt:lpstr>Symbol</vt:lpstr>
      <vt:lpstr>Titillium Web</vt:lpstr>
      <vt:lpstr>Wingdings</vt:lpstr>
      <vt:lpstr>BMAS_ESF_PowerPoint</vt:lpstr>
      <vt:lpstr>Da.Gegen.Rede</vt:lpstr>
      <vt:lpstr>Was verbindet ihr  mit Diskriminierung?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Klein, Angela</cp:lastModifiedBy>
  <cp:revision>7</cp:revision>
  <dcterms:modified xsi:type="dcterms:W3CDTF">2026-02-10T07:37:06Z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0x010100A5466D00B1E0A44C9E9B5D421CA7FF9F</vt:lpwstr>
  </property>
  <property fmtid="{D5CDD505-2E9C-101B-9397-08002B2CF9AE}" pid="3" name="MediaServiceImageTags">
    <vt:lpwstr/>
  </property>
</Properties>
</file>